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Default Extension="jpg" ContentType="image/jpg"/>
  <Default Extension="png" ContentType="image/png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x="7556500" cy="10693400"/>
  <p:notesSz cx="7556500" cy="106934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/Relationships>
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png>
</file>

<file path=ppt/media/image3.png>
</file>

<file path=ppt/media/image30.jpg>
</file>

<file path=ppt/media/image31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67213" y="3314954"/>
            <a:ext cx="6428422" cy="22456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34427" y="5988304"/>
            <a:ext cx="5293995" cy="2673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1" i="0" u="sng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600" b="1" i="0" u="sng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378142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3894867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07300" y="694600"/>
            <a:ext cx="5557520" cy="7594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07300" y="1930568"/>
            <a:ext cx="6087745" cy="70764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1" i="0" u="sng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2571369" y="9944862"/>
            <a:ext cx="2420112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37814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544525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divyanshuydv0002@gmail.com" TargetMode="External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
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jpg"/></Relationships>
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jpg"/></Relationships>
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
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jpg"/></Relationships>
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
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
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jpg"/></Relationships>
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jp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jpg"/></Relationships>
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jpg"/></Relationships>
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jpg"/><Relationship Id="rId3" Type="http://schemas.openxmlformats.org/officeDocument/2006/relationships/image" Target="../media/image25.jpg"/></Relationships>
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jpg"/></Relationships>
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jpg"/></Relationships>
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jpg"/></Relationships>
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png"/></Relationships>
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jpg"/></Relationships>
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
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jp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
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
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
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jp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Relationship Id="rId3" Type="http://schemas.openxmlformats.org/officeDocument/2006/relationships/image" Target="../media/image6.jpg"/><Relationship Id="rId4" Type="http://schemas.openxmlformats.org/officeDocument/2006/relationships/image" Target="../media/image7.jp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0160" rIns="0" bIns="0" rtlCol="0" vert="horz">
            <a:spAutoFit/>
          </a:bodyPr>
          <a:lstStyle/>
          <a:p>
            <a:pPr marL="12700" marR="5080">
              <a:lnSpc>
                <a:spcPct val="100699"/>
              </a:lnSpc>
              <a:spcBef>
                <a:spcPts val="80"/>
              </a:spcBef>
            </a:pPr>
            <a:r>
              <a:rPr dirty="0" u="sng">
                <a:uFill>
                  <a:solidFill>
                    <a:srgbClr val="000000"/>
                  </a:solidFill>
                </a:uFill>
              </a:rPr>
              <a:t>Title</a:t>
            </a:r>
            <a:r>
              <a:rPr dirty="0" u="sng" spc="-40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>
                <a:uFill>
                  <a:solidFill>
                    <a:srgbClr val="000000"/>
                  </a:solidFill>
                </a:uFill>
              </a:rPr>
              <a:t>of</a:t>
            </a:r>
            <a:r>
              <a:rPr dirty="0" u="sng" spc="-25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>
                <a:uFill>
                  <a:solidFill>
                    <a:srgbClr val="000000"/>
                  </a:solidFill>
                </a:uFill>
              </a:rPr>
              <a:t>Project</a:t>
            </a:r>
            <a:r>
              <a:rPr dirty="0" u="sng" spc="-20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>
                <a:uFill>
                  <a:solidFill>
                    <a:srgbClr val="000000"/>
                  </a:solidFill>
                </a:uFill>
              </a:rPr>
              <a:t>:-</a:t>
            </a:r>
            <a:r>
              <a:rPr dirty="0" u="sng" spc="-25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>
                <a:uFill>
                  <a:solidFill>
                    <a:srgbClr val="000000"/>
                  </a:solidFill>
                </a:uFill>
              </a:rPr>
              <a:t>Developing</a:t>
            </a:r>
            <a:r>
              <a:rPr dirty="0" u="sng" spc="-25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>
                <a:uFill>
                  <a:solidFill>
                    <a:srgbClr val="000000"/>
                  </a:solidFill>
                </a:uFill>
              </a:rPr>
              <a:t>a</a:t>
            </a:r>
            <a:r>
              <a:rPr dirty="0" u="sng" spc="-20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pc="-10">
                <a:uFill>
                  <a:solidFill>
                    <a:srgbClr val="000000"/>
                  </a:solidFill>
                </a:uFill>
              </a:rPr>
              <a:t>Machine</a:t>
            </a:r>
            <a:r>
              <a:rPr dirty="0" spc="-10"/>
              <a:t> </a:t>
            </a:r>
            <a:r>
              <a:rPr dirty="0" u="sng">
                <a:uFill>
                  <a:solidFill>
                    <a:srgbClr val="000000"/>
                  </a:solidFill>
                </a:uFill>
              </a:rPr>
              <a:t>Learning</a:t>
            </a:r>
            <a:r>
              <a:rPr dirty="0" u="sng" spc="-30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>
                <a:uFill>
                  <a:solidFill>
                    <a:srgbClr val="000000"/>
                  </a:solidFill>
                </a:uFill>
              </a:rPr>
              <a:t>Model</a:t>
            </a:r>
            <a:r>
              <a:rPr dirty="0" u="sng" spc="-25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>
                <a:uFill>
                  <a:solidFill>
                    <a:srgbClr val="000000"/>
                  </a:solidFill>
                </a:uFill>
              </a:rPr>
              <a:t>to</a:t>
            </a:r>
            <a:r>
              <a:rPr dirty="0" u="sng" spc="-20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>
                <a:uFill>
                  <a:solidFill>
                    <a:srgbClr val="000000"/>
                  </a:solidFill>
                </a:uFill>
              </a:rPr>
              <a:t>predict</a:t>
            </a:r>
            <a:r>
              <a:rPr dirty="0" u="sng" spc="-20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>
                <a:uFill>
                  <a:solidFill>
                    <a:srgbClr val="000000"/>
                  </a:solidFill>
                </a:uFill>
              </a:rPr>
              <a:t>payment</a:t>
            </a:r>
            <a:r>
              <a:rPr dirty="0" u="sng" spc="-15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pc="-10">
                <a:uFill>
                  <a:solidFill>
                    <a:srgbClr val="000000"/>
                  </a:solidFill>
                </a:uFill>
              </a:rPr>
              <a:t>fraud.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707300" y="2034450"/>
            <a:ext cx="4408170" cy="3804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b="1">
                <a:latin typeface="Times New Roman"/>
                <a:cs typeface="Times New Roman"/>
              </a:rPr>
              <a:t>Student</a:t>
            </a:r>
            <a:r>
              <a:rPr dirty="0" sz="1800" spc="-10" b="1">
                <a:latin typeface="Times New Roman"/>
                <a:cs typeface="Times New Roman"/>
              </a:rPr>
              <a:t> </a:t>
            </a:r>
            <a:r>
              <a:rPr dirty="0" sz="1800" b="1">
                <a:latin typeface="Times New Roman"/>
                <a:cs typeface="Times New Roman"/>
              </a:rPr>
              <a:t>Name</a:t>
            </a:r>
            <a:r>
              <a:rPr dirty="0" sz="1800" spc="-10" b="1">
                <a:latin typeface="Times New Roman"/>
                <a:cs typeface="Times New Roman"/>
              </a:rPr>
              <a:t> </a:t>
            </a:r>
            <a:r>
              <a:rPr dirty="0" sz="1800" b="1">
                <a:latin typeface="Times New Roman"/>
                <a:cs typeface="Times New Roman"/>
              </a:rPr>
              <a:t>:-</a:t>
            </a:r>
            <a:r>
              <a:rPr dirty="0" sz="1800" spc="-10" b="1">
                <a:latin typeface="Times New Roman"/>
                <a:cs typeface="Times New Roman"/>
              </a:rPr>
              <a:t> </a:t>
            </a:r>
            <a:r>
              <a:rPr dirty="0" sz="1800">
                <a:latin typeface="Times New Roman"/>
                <a:cs typeface="Times New Roman"/>
              </a:rPr>
              <a:t>Divyanshu</a:t>
            </a:r>
            <a:r>
              <a:rPr dirty="0" sz="1800" spc="-75">
                <a:latin typeface="Times New Roman"/>
                <a:cs typeface="Times New Roman"/>
              </a:rPr>
              <a:t> </a:t>
            </a:r>
            <a:r>
              <a:rPr dirty="0" sz="1800" spc="-20">
                <a:latin typeface="Times New Roman"/>
                <a:cs typeface="Times New Roman"/>
              </a:rPr>
              <a:t>Yadav</a:t>
            </a:r>
            <a:endParaRPr sz="1800">
              <a:latin typeface="Times New Roman"/>
              <a:cs typeface="Times New Roman"/>
            </a:endParaRPr>
          </a:p>
          <a:p>
            <a:pPr marL="12700" marR="366395">
              <a:lnSpc>
                <a:spcPct val="213000"/>
              </a:lnSpc>
            </a:pPr>
            <a:r>
              <a:rPr dirty="0" sz="1800" b="1">
                <a:latin typeface="Times New Roman"/>
                <a:cs typeface="Times New Roman"/>
              </a:rPr>
              <a:t>Email</a:t>
            </a:r>
            <a:r>
              <a:rPr dirty="0" sz="1800" spc="-20" b="1">
                <a:latin typeface="Times New Roman"/>
                <a:cs typeface="Times New Roman"/>
              </a:rPr>
              <a:t> </a:t>
            </a:r>
            <a:r>
              <a:rPr dirty="0" sz="1800" b="1">
                <a:latin typeface="Times New Roman"/>
                <a:cs typeface="Times New Roman"/>
              </a:rPr>
              <a:t>id</a:t>
            </a:r>
            <a:r>
              <a:rPr dirty="0" sz="1800" spc="-5" b="1">
                <a:latin typeface="Times New Roman"/>
                <a:cs typeface="Times New Roman"/>
              </a:rPr>
              <a:t> </a:t>
            </a:r>
            <a:r>
              <a:rPr dirty="0" sz="1800" b="1">
                <a:latin typeface="Times New Roman"/>
                <a:cs typeface="Times New Roman"/>
              </a:rPr>
              <a:t>:-</a:t>
            </a:r>
            <a:r>
              <a:rPr dirty="0" sz="1800" spc="-5" b="1">
                <a:latin typeface="Times New Roman"/>
                <a:cs typeface="Times New Roman"/>
              </a:rPr>
              <a:t> </a:t>
            </a:r>
            <a:r>
              <a:rPr dirty="0" u="sng" sz="1800" spc="-1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  <a:hlinkClick r:id="rId2"/>
              </a:rPr>
              <a:t>divyanshuydv0002@gmail.com</a:t>
            </a:r>
            <a:r>
              <a:rPr dirty="0" sz="1800" spc="-10">
                <a:latin typeface="Times New Roman"/>
                <a:cs typeface="Times New Roman"/>
              </a:rPr>
              <a:t> </a:t>
            </a:r>
            <a:r>
              <a:rPr dirty="0" sz="1800" b="1">
                <a:latin typeface="Times New Roman"/>
                <a:cs typeface="Times New Roman"/>
              </a:rPr>
              <a:t>Contact</a:t>
            </a:r>
            <a:r>
              <a:rPr dirty="0" sz="1800" spc="-10" b="1">
                <a:latin typeface="Times New Roman"/>
                <a:cs typeface="Times New Roman"/>
              </a:rPr>
              <a:t> </a:t>
            </a:r>
            <a:r>
              <a:rPr dirty="0" sz="1800" b="1">
                <a:latin typeface="Times New Roman"/>
                <a:cs typeface="Times New Roman"/>
              </a:rPr>
              <a:t>Number</a:t>
            </a:r>
            <a:r>
              <a:rPr dirty="0" sz="1800" spc="-35" b="1">
                <a:latin typeface="Times New Roman"/>
                <a:cs typeface="Times New Roman"/>
              </a:rPr>
              <a:t> </a:t>
            </a:r>
            <a:r>
              <a:rPr dirty="0" sz="1800" b="1">
                <a:latin typeface="Times New Roman"/>
                <a:cs typeface="Times New Roman"/>
              </a:rPr>
              <a:t>:-</a:t>
            </a:r>
            <a:r>
              <a:rPr dirty="0" sz="1800" spc="-10" b="1">
                <a:latin typeface="Times New Roman"/>
                <a:cs typeface="Times New Roman"/>
              </a:rPr>
              <a:t> </a:t>
            </a:r>
            <a:r>
              <a:rPr dirty="0" sz="1800">
                <a:latin typeface="Times New Roman"/>
                <a:cs typeface="Times New Roman"/>
              </a:rPr>
              <a:t>+91</a:t>
            </a:r>
            <a:r>
              <a:rPr dirty="0" sz="1800" spc="-5">
                <a:latin typeface="Times New Roman"/>
                <a:cs typeface="Times New Roman"/>
              </a:rPr>
              <a:t> </a:t>
            </a:r>
            <a:r>
              <a:rPr dirty="0" sz="1800">
                <a:latin typeface="Times New Roman"/>
                <a:cs typeface="Times New Roman"/>
              </a:rPr>
              <a:t>85888-</a:t>
            </a:r>
            <a:r>
              <a:rPr dirty="0" sz="1800" spc="-10">
                <a:latin typeface="Times New Roman"/>
                <a:cs typeface="Times New Roman"/>
              </a:rPr>
              <a:t>89331 </a:t>
            </a:r>
            <a:r>
              <a:rPr dirty="0" sz="1800" b="1">
                <a:latin typeface="Times New Roman"/>
                <a:cs typeface="Times New Roman"/>
              </a:rPr>
              <a:t>Google</a:t>
            </a:r>
            <a:r>
              <a:rPr dirty="0" sz="1800" spc="-15" b="1">
                <a:latin typeface="Times New Roman"/>
                <a:cs typeface="Times New Roman"/>
              </a:rPr>
              <a:t> </a:t>
            </a:r>
            <a:r>
              <a:rPr dirty="0" sz="1800" b="1">
                <a:latin typeface="Times New Roman"/>
                <a:cs typeface="Times New Roman"/>
              </a:rPr>
              <a:t>Drive</a:t>
            </a:r>
            <a:r>
              <a:rPr dirty="0" sz="1800" spc="-10" b="1">
                <a:latin typeface="Times New Roman"/>
                <a:cs typeface="Times New Roman"/>
              </a:rPr>
              <a:t> </a:t>
            </a:r>
            <a:r>
              <a:rPr dirty="0" sz="1800" b="1">
                <a:latin typeface="Times New Roman"/>
                <a:cs typeface="Times New Roman"/>
              </a:rPr>
              <a:t>Link</a:t>
            </a:r>
            <a:r>
              <a:rPr dirty="0" sz="1800" spc="-5" b="1">
                <a:latin typeface="Times New Roman"/>
                <a:cs typeface="Times New Roman"/>
              </a:rPr>
              <a:t> </a:t>
            </a:r>
            <a:r>
              <a:rPr dirty="0" sz="1800" b="1">
                <a:latin typeface="Times New Roman"/>
                <a:cs typeface="Times New Roman"/>
              </a:rPr>
              <a:t>:-</a:t>
            </a:r>
            <a:r>
              <a:rPr dirty="0" sz="1800" spc="-10" b="1">
                <a:latin typeface="Times New Roman"/>
                <a:cs typeface="Times New Roman"/>
              </a:rPr>
              <a:t> </a:t>
            </a:r>
            <a:r>
              <a:rPr dirty="0" u="sng" sz="180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Drive</a:t>
            </a:r>
            <a:r>
              <a:rPr dirty="0" u="sng" sz="1800" spc="-1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Folder</a:t>
            </a:r>
            <a:endParaRPr sz="1800">
              <a:latin typeface="Times New Roman"/>
              <a:cs typeface="Times New Roman"/>
            </a:endParaRPr>
          </a:p>
          <a:p>
            <a:pPr marL="12700" marR="5080">
              <a:lnSpc>
                <a:spcPct val="213000"/>
              </a:lnSpc>
            </a:pPr>
            <a:r>
              <a:rPr dirty="0" sz="1800" b="1">
                <a:latin typeface="Times New Roman"/>
                <a:cs typeface="Times New Roman"/>
              </a:rPr>
              <a:t>Github</a:t>
            </a:r>
            <a:r>
              <a:rPr dirty="0" sz="1800" spc="-20" b="1">
                <a:latin typeface="Times New Roman"/>
                <a:cs typeface="Times New Roman"/>
              </a:rPr>
              <a:t> </a:t>
            </a:r>
            <a:r>
              <a:rPr dirty="0" sz="1800" b="1">
                <a:latin typeface="Times New Roman"/>
                <a:cs typeface="Times New Roman"/>
              </a:rPr>
              <a:t>Link</a:t>
            </a:r>
            <a:r>
              <a:rPr dirty="0" sz="1800" spc="-5" b="1">
                <a:latin typeface="Times New Roman"/>
                <a:cs typeface="Times New Roman"/>
              </a:rPr>
              <a:t> </a:t>
            </a:r>
            <a:r>
              <a:rPr dirty="0" sz="1800" b="1">
                <a:latin typeface="Times New Roman"/>
                <a:cs typeface="Times New Roman"/>
              </a:rPr>
              <a:t>:-</a:t>
            </a:r>
            <a:r>
              <a:rPr dirty="0" sz="1800" spc="-10" b="1">
                <a:latin typeface="Times New Roman"/>
                <a:cs typeface="Times New Roman"/>
              </a:rPr>
              <a:t> </a:t>
            </a:r>
            <a:r>
              <a:rPr dirty="0" u="sng" sz="1800" spc="-1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https://github.com/DivZyzz</a:t>
            </a:r>
            <a:r>
              <a:rPr dirty="0" sz="1800" spc="-10">
                <a:latin typeface="Times New Roman"/>
                <a:cs typeface="Times New Roman"/>
              </a:rPr>
              <a:t> </a:t>
            </a:r>
            <a:r>
              <a:rPr dirty="0" sz="1800" spc="-45" b="1">
                <a:latin typeface="Times New Roman"/>
                <a:cs typeface="Times New Roman"/>
              </a:rPr>
              <a:t>YouTube</a:t>
            </a:r>
            <a:r>
              <a:rPr dirty="0" sz="1800" spc="-40" b="1">
                <a:latin typeface="Times New Roman"/>
                <a:cs typeface="Times New Roman"/>
              </a:rPr>
              <a:t> </a:t>
            </a:r>
            <a:r>
              <a:rPr dirty="0" sz="1800" b="1">
                <a:latin typeface="Times New Roman"/>
                <a:cs typeface="Times New Roman"/>
              </a:rPr>
              <a:t>Link</a:t>
            </a:r>
            <a:r>
              <a:rPr dirty="0" sz="1800" spc="-20" b="1">
                <a:latin typeface="Times New Roman"/>
                <a:cs typeface="Times New Roman"/>
              </a:rPr>
              <a:t> </a:t>
            </a:r>
            <a:r>
              <a:rPr dirty="0" sz="1800" b="1">
                <a:latin typeface="Times New Roman"/>
                <a:cs typeface="Times New Roman"/>
              </a:rPr>
              <a:t>:-</a:t>
            </a:r>
            <a:r>
              <a:rPr dirty="0" sz="1800" spc="-25" b="1">
                <a:latin typeface="Times New Roman"/>
                <a:cs typeface="Times New Roman"/>
              </a:rPr>
              <a:t> </a:t>
            </a:r>
            <a:r>
              <a:rPr dirty="0" u="sng" sz="1800" spc="-1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https://youtu.be/00paxzJ_Tjs</a:t>
            </a:r>
            <a:r>
              <a:rPr dirty="0" sz="1800" spc="-10">
                <a:latin typeface="Times New Roman"/>
                <a:cs typeface="Times New Roman"/>
              </a:rPr>
              <a:t> </a:t>
            </a:r>
            <a:r>
              <a:rPr dirty="0" sz="1800" spc="-20" b="1">
                <a:latin typeface="Times New Roman"/>
                <a:cs typeface="Times New Roman"/>
              </a:rPr>
              <a:t>Tableau</a:t>
            </a:r>
            <a:r>
              <a:rPr dirty="0" sz="1800" spc="-40" b="1">
                <a:latin typeface="Times New Roman"/>
                <a:cs typeface="Times New Roman"/>
              </a:rPr>
              <a:t> </a:t>
            </a:r>
            <a:r>
              <a:rPr dirty="0" sz="1800" b="1">
                <a:latin typeface="Times New Roman"/>
                <a:cs typeface="Times New Roman"/>
              </a:rPr>
              <a:t>Dashboard:-</a:t>
            </a:r>
            <a:r>
              <a:rPr dirty="0" sz="1800" spc="-35" b="1">
                <a:latin typeface="Times New Roman"/>
                <a:cs typeface="Times New Roman"/>
              </a:rPr>
              <a:t> </a:t>
            </a:r>
            <a:r>
              <a:rPr dirty="0" u="sng" sz="1800" spc="-1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Tableau</a:t>
            </a:r>
            <a:r>
              <a:rPr dirty="0" u="sng" sz="1800" spc="-4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dirty="0" u="sng" sz="180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Dashboard</a:t>
            </a:r>
            <a:r>
              <a:rPr dirty="0" u="sng" sz="1800" spc="-35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dirty="0" u="sng" sz="1800" spc="-2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Link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4292767"/>
            <a:ext cx="6130290" cy="1717039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5080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code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above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creates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histogram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visualize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distribution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of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"step"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column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dataset.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histogram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has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100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bins,</a:t>
            </a:r>
            <a:r>
              <a:rPr dirty="0" sz="1600" spc="-10">
                <a:latin typeface="Arial"/>
                <a:cs typeface="Arial"/>
              </a:rPr>
              <a:t> which </a:t>
            </a:r>
            <a:r>
              <a:rPr dirty="0" sz="1600">
                <a:latin typeface="Arial"/>
                <a:cs typeface="Arial"/>
              </a:rPr>
              <a:t>means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that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"step"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values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are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divided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100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intervals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or </a:t>
            </a:r>
            <a:r>
              <a:rPr dirty="0" sz="1600">
                <a:latin typeface="Arial"/>
                <a:cs typeface="Arial"/>
              </a:rPr>
              <a:t>categories.</a:t>
            </a:r>
            <a:r>
              <a:rPr dirty="0" sz="1600" spc="-4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bars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 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histogram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pink.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</a:t>
            </a:r>
            <a:endParaRPr sz="1600">
              <a:latin typeface="Arial"/>
              <a:cs typeface="Arial"/>
            </a:endParaRPr>
          </a:p>
          <a:p>
            <a:pPr marL="12700" marR="9906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`plt.figure()`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sets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size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`sns.histplot()` </a:t>
            </a:r>
            <a:r>
              <a:rPr dirty="0" sz="1600">
                <a:latin typeface="Arial"/>
                <a:cs typeface="Arial"/>
              </a:rPr>
              <a:t>creates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histogram.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title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"Distribution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Step,"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 </a:t>
            </a:r>
            <a:r>
              <a:rPr dirty="0" sz="1600" spc="-10">
                <a:latin typeface="Arial"/>
                <a:cs typeface="Arial"/>
              </a:rPr>
              <a:t>x-</a:t>
            </a:r>
            <a:r>
              <a:rPr dirty="0" sz="1600">
                <a:latin typeface="Arial"/>
                <a:cs typeface="Arial"/>
              </a:rPr>
              <a:t>axis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labeled "Step,"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while the </a:t>
            </a:r>
            <a:r>
              <a:rPr dirty="0" sz="1600" spc="-10">
                <a:latin typeface="Arial"/>
                <a:cs typeface="Arial"/>
              </a:rPr>
              <a:t>y-</a:t>
            </a:r>
            <a:r>
              <a:rPr dirty="0" sz="1600">
                <a:latin typeface="Arial"/>
                <a:cs typeface="Arial"/>
              </a:rPr>
              <a:t>axis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labeled </a:t>
            </a:r>
            <a:r>
              <a:rPr dirty="0" sz="1600" spc="-10">
                <a:latin typeface="Arial"/>
                <a:cs typeface="Arial"/>
              </a:rPr>
              <a:t>“Count."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0000" y="985315"/>
            <a:ext cx="6120151" cy="266925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698668"/>
            <a:ext cx="1769110" cy="2692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Bivariate</a:t>
            </a:r>
            <a:r>
              <a:rPr dirty="0" u="sng" sz="1600" spc="-75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spc="-1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Analysis</a:t>
            </a:r>
            <a:endParaRPr sz="1600">
              <a:latin typeface="Arial"/>
              <a:cs typeface="Arial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707300" y="4927767"/>
            <a:ext cx="6109970" cy="36601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342900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code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above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creates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bar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visualize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average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amount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each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type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dataset.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</a:t>
            </a:r>
            <a:endParaRPr sz="1600">
              <a:latin typeface="Arial"/>
              <a:cs typeface="Arial"/>
            </a:endParaRPr>
          </a:p>
          <a:p>
            <a:pPr marL="12700" marR="126364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`plt.figure()`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size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`sns.barplot()`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is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create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bar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x-</a:t>
            </a:r>
            <a:r>
              <a:rPr dirty="0" sz="1600">
                <a:latin typeface="Arial"/>
                <a:cs typeface="Arial"/>
              </a:rPr>
              <a:t>axis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represents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transaction </a:t>
            </a:r>
            <a:r>
              <a:rPr dirty="0" sz="1600">
                <a:latin typeface="Arial"/>
                <a:cs typeface="Arial"/>
              </a:rPr>
              <a:t>types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(e.g.,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60">
                <a:latin typeface="Arial"/>
                <a:cs typeface="Arial"/>
              </a:rPr>
              <a:t>PAYMENT,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TRANSFER,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0">
                <a:latin typeface="Arial"/>
                <a:cs typeface="Arial"/>
              </a:rPr>
              <a:t>CASH_OUT,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DEBIT),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 </a:t>
            </a:r>
            <a:r>
              <a:rPr dirty="0" sz="1600" spc="-25">
                <a:latin typeface="Arial"/>
                <a:cs typeface="Arial"/>
              </a:rPr>
              <a:t>the</a:t>
            </a:r>
            <a:endParaRPr sz="1600">
              <a:latin typeface="Arial"/>
              <a:cs typeface="Arial"/>
            </a:endParaRPr>
          </a:p>
          <a:p>
            <a:pPr marL="12700" marR="5080">
              <a:lnSpc>
                <a:spcPts val="1900"/>
              </a:lnSpc>
            </a:pPr>
            <a:r>
              <a:rPr dirty="0" sz="1600" spc="-10">
                <a:latin typeface="Arial"/>
                <a:cs typeface="Arial"/>
              </a:rPr>
              <a:t>y-</a:t>
            </a:r>
            <a:r>
              <a:rPr dirty="0" sz="1600">
                <a:latin typeface="Arial"/>
                <a:cs typeface="Arial"/>
              </a:rPr>
              <a:t>axis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represents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average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amount.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color</a:t>
            </a:r>
            <a:r>
              <a:rPr dirty="0" sz="1600" spc="-10">
                <a:latin typeface="Arial"/>
                <a:cs typeface="Arial"/>
              </a:rPr>
              <a:t> palette </a:t>
            </a:r>
            <a:r>
              <a:rPr dirty="0" sz="1600">
                <a:latin typeface="Arial"/>
                <a:cs typeface="Arial"/>
              </a:rPr>
              <a:t>'inferno'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colors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bars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title </a:t>
            </a:r>
            <a:r>
              <a:rPr dirty="0" sz="1600" spc="-25">
                <a:latin typeface="Arial"/>
                <a:cs typeface="Arial"/>
              </a:rPr>
              <a:t>of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"Average</a:t>
            </a:r>
            <a:r>
              <a:rPr dirty="0" sz="1600" spc="-5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Transaction</a:t>
            </a:r>
            <a:r>
              <a:rPr dirty="0" sz="1600" spc="-10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Amount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by</a:t>
            </a:r>
            <a:r>
              <a:rPr dirty="0" sz="1600" spc="-5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5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Type,"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and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x-</a:t>
            </a:r>
            <a:r>
              <a:rPr dirty="0" sz="1600">
                <a:latin typeface="Arial"/>
                <a:cs typeface="Arial"/>
              </a:rPr>
              <a:t>axis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labeled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"Transaction</a:t>
            </a:r>
            <a:r>
              <a:rPr dirty="0" sz="1600" spc="-4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Type,"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while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y-</a:t>
            </a:r>
            <a:r>
              <a:rPr dirty="0" sz="1600">
                <a:latin typeface="Arial"/>
                <a:cs typeface="Arial"/>
              </a:rPr>
              <a:t>axis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labeled </a:t>
            </a:r>
            <a:r>
              <a:rPr dirty="0" sz="1600">
                <a:latin typeface="Arial"/>
                <a:cs typeface="Arial"/>
              </a:rPr>
              <a:t>"Average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Transaction</a:t>
            </a:r>
            <a:r>
              <a:rPr dirty="0" sz="1600" spc="-90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Amount.”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160020">
              <a:lnSpc>
                <a:spcPts val="1900"/>
              </a:lnSpc>
            </a:pPr>
            <a:r>
              <a:rPr dirty="0" sz="1600" b="1">
                <a:latin typeface="Arial"/>
                <a:cs typeface="Arial"/>
              </a:rPr>
              <a:t>In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this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chart,</a:t>
            </a:r>
            <a:r>
              <a:rPr dirty="0" sz="1600" spc="42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'transfer'</a:t>
            </a:r>
            <a:r>
              <a:rPr dirty="0" sz="1600" spc="-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type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has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the</a:t>
            </a:r>
            <a:r>
              <a:rPr dirty="0" sz="1600" spc="-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maximum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amount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spc="-25" b="1">
                <a:latin typeface="Arial"/>
                <a:cs typeface="Arial"/>
              </a:rPr>
              <a:t>of </a:t>
            </a:r>
            <a:r>
              <a:rPr dirty="0" sz="1600" b="1">
                <a:latin typeface="Arial"/>
                <a:cs typeface="Arial"/>
              </a:rPr>
              <a:t>money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being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transfered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from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customers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to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the</a:t>
            </a:r>
            <a:r>
              <a:rPr dirty="0" sz="1600" spc="-5" b="1">
                <a:latin typeface="Arial"/>
                <a:cs typeface="Arial"/>
              </a:rPr>
              <a:t> </a:t>
            </a:r>
            <a:r>
              <a:rPr dirty="0" sz="1600" spc="-10" b="1">
                <a:latin typeface="Arial"/>
                <a:cs typeface="Arial"/>
              </a:rPr>
              <a:t>recipient. </a:t>
            </a:r>
            <a:r>
              <a:rPr dirty="0" sz="1600" b="1">
                <a:latin typeface="Arial"/>
                <a:cs typeface="Arial"/>
              </a:rPr>
              <a:t>Although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'cash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out'</a:t>
            </a:r>
            <a:r>
              <a:rPr dirty="0" sz="1600" spc="-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and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'payment'</a:t>
            </a:r>
            <a:r>
              <a:rPr dirty="0" sz="1600" spc="-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are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the</a:t>
            </a:r>
            <a:r>
              <a:rPr dirty="0" sz="1600" spc="-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most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common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spc="-20" b="1">
                <a:latin typeface="Arial"/>
                <a:cs typeface="Arial"/>
              </a:rPr>
              <a:t>type </a:t>
            </a:r>
            <a:r>
              <a:rPr dirty="0" sz="1600" b="1">
                <a:latin typeface="Arial"/>
                <a:cs typeface="Arial"/>
              </a:rPr>
              <a:t>of</a:t>
            </a:r>
            <a:r>
              <a:rPr dirty="0" sz="1600" spc="-10" b="1">
                <a:latin typeface="Arial"/>
                <a:cs typeface="Arial"/>
              </a:rPr>
              <a:t> transactions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35692" y="1497393"/>
            <a:ext cx="6104304" cy="279016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4356267"/>
            <a:ext cx="6136640" cy="39014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219710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code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above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creates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scatter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visualize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relationship </a:t>
            </a:r>
            <a:r>
              <a:rPr dirty="0" sz="1600">
                <a:latin typeface="Arial"/>
                <a:cs typeface="Arial"/>
              </a:rPr>
              <a:t>between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amount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label </a:t>
            </a:r>
            <a:r>
              <a:rPr dirty="0" sz="1600">
                <a:latin typeface="Arial"/>
                <a:cs typeface="Arial"/>
              </a:rPr>
              <a:t>(isFraud)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dataset.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`plt.figure()`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size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of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`sns.scatterplot()`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create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scatter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plot.</a:t>
            </a:r>
            <a:endParaRPr sz="1600">
              <a:latin typeface="Arial"/>
              <a:cs typeface="Arial"/>
            </a:endParaRPr>
          </a:p>
          <a:p>
            <a:pPr marL="12700" marR="508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x-</a:t>
            </a:r>
            <a:r>
              <a:rPr dirty="0" sz="1600">
                <a:latin typeface="Arial"/>
                <a:cs typeface="Arial"/>
              </a:rPr>
              <a:t>axis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represents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amount,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y-</a:t>
            </a:r>
            <a:r>
              <a:rPr dirty="0" sz="1600" spc="-20">
                <a:latin typeface="Arial"/>
                <a:cs typeface="Arial"/>
              </a:rPr>
              <a:t>axis </a:t>
            </a:r>
            <a:r>
              <a:rPr dirty="0" sz="1600">
                <a:latin typeface="Arial"/>
                <a:cs typeface="Arial"/>
              </a:rPr>
              <a:t>represents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label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(0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non-fraudulent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1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for </a:t>
            </a:r>
            <a:r>
              <a:rPr dirty="0" sz="1600">
                <a:latin typeface="Arial"/>
                <a:cs typeface="Arial"/>
              </a:rPr>
              <a:t>fraudulent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transactions).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points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scatter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are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colored </a:t>
            </a:r>
            <a:r>
              <a:rPr dirty="0" sz="1600">
                <a:latin typeface="Arial"/>
                <a:cs typeface="Arial"/>
              </a:rPr>
              <a:t>based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label,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with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different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colors </a:t>
            </a:r>
            <a:r>
              <a:rPr dirty="0" sz="1600">
                <a:latin typeface="Arial"/>
                <a:cs typeface="Arial"/>
              </a:rPr>
              <a:t>representing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non-fraudulent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fraudulent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transactions.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title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of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"Scatter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Amount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4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10">
                <a:latin typeface="Arial"/>
                <a:cs typeface="Arial"/>
              </a:rPr>
              <a:t> Label,"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x-</a:t>
            </a:r>
            <a:r>
              <a:rPr dirty="0" sz="1600">
                <a:latin typeface="Arial"/>
                <a:cs typeface="Arial"/>
              </a:rPr>
              <a:t>axis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 labeled </a:t>
            </a:r>
            <a:r>
              <a:rPr dirty="0" sz="1600" spc="-10">
                <a:latin typeface="Arial"/>
                <a:cs typeface="Arial"/>
              </a:rPr>
              <a:t>"Transaction</a:t>
            </a:r>
            <a:r>
              <a:rPr dirty="0" sz="1600" spc="-9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Amount,"</a:t>
            </a:r>
            <a:r>
              <a:rPr dirty="0" sz="1600" spc="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while the</a:t>
            </a:r>
            <a:r>
              <a:rPr dirty="0" sz="1600" spc="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y-</a:t>
            </a:r>
            <a:r>
              <a:rPr dirty="0" sz="1600">
                <a:latin typeface="Arial"/>
                <a:cs typeface="Arial"/>
              </a:rPr>
              <a:t>axis </a:t>
            </a:r>
            <a:r>
              <a:rPr dirty="0" sz="1600" spc="-25">
                <a:latin typeface="Arial"/>
                <a:cs typeface="Arial"/>
              </a:rPr>
              <a:t>is </a:t>
            </a:r>
            <a:r>
              <a:rPr dirty="0" sz="1600">
                <a:latin typeface="Arial"/>
                <a:cs typeface="Arial"/>
              </a:rPr>
              <a:t>labeled </a:t>
            </a:r>
            <a:r>
              <a:rPr dirty="0" sz="1600" spc="-10">
                <a:latin typeface="Arial"/>
                <a:cs typeface="Arial"/>
              </a:rPr>
              <a:t>“isFraud."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365760">
              <a:lnSpc>
                <a:spcPts val="1900"/>
              </a:lnSpc>
            </a:pPr>
            <a:r>
              <a:rPr dirty="0" sz="1600" b="1">
                <a:latin typeface="Arial"/>
                <a:cs typeface="Arial"/>
              </a:rPr>
              <a:t>Although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the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amount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of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fraudulent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transactions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is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very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spc="-20" b="1">
                <a:latin typeface="Arial"/>
                <a:cs typeface="Arial"/>
              </a:rPr>
              <a:t>low, </a:t>
            </a:r>
            <a:r>
              <a:rPr dirty="0" sz="1600" b="1">
                <a:latin typeface="Arial"/>
                <a:cs typeface="Arial"/>
              </a:rPr>
              <a:t>majority</a:t>
            </a:r>
            <a:r>
              <a:rPr dirty="0" sz="1600" spc="-2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of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them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are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constituted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within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0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and</a:t>
            </a:r>
            <a:r>
              <a:rPr dirty="0" sz="1600" spc="-10" b="1">
                <a:latin typeface="Arial"/>
                <a:cs typeface="Arial"/>
              </a:rPr>
              <a:t> 10,000,000 amount.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0000" y="719999"/>
            <a:ext cx="6120229" cy="297865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4203867"/>
            <a:ext cx="6136640" cy="29235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219710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code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above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creates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scatter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visualize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relationship </a:t>
            </a:r>
            <a:r>
              <a:rPr dirty="0" sz="1600">
                <a:latin typeface="Arial"/>
                <a:cs typeface="Arial"/>
              </a:rPr>
              <a:t>between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type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label </a:t>
            </a:r>
            <a:r>
              <a:rPr dirty="0" sz="1600">
                <a:latin typeface="Arial"/>
                <a:cs typeface="Arial"/>
              </a:rPr>
              <a:t>(isFraud)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dataset.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`plt.figure()`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size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of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`sns.scatterplot()`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create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scatter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plot.</a:t>
            </a:r>
            <a:endParaRPr sz="1600">
              <a:latin typeface="Arial"/>
              <a:cs typeface="Arial"/>
            </a:endParaRPr>
          </a:p>
          <a:p>
            <a:pPr marL="12700" marR="508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x-</a:t>
            </a:r>
            <a:r>
              <a:rPr dirty="0" sz="1600">
                <a:latin typeface="Arial"/>
                <a:cs typeface="Arial"/>
              </a:rPr>
              <a:t>axis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represents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type,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y-</a:t>
            </a:r>
            <a:r>
              <a:rPr dirty="0" sz="1600" spc="-20">
                <a:latin typeface="Arial"/>
                <a:cs typeface="Arial"/>
              </a:rPr>
              <a:t>axis </a:t>
            </a:r>
            <a:r>
              <a:rPr dirty="0" sz="1600">
                <a:latin typeface="Arial"/>
                <a:cs typeface="Arial"/>
              </a:rPr>
              <a:t>represents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label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(0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non-fraudulent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1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for </a:t>
            </a:r>
            <a:r>
              <a:rPr dirty="0" sz="1600">
                <a:latin typeface="Arial"/>
                <a:cs typeface="Arial"/>
              </a:rPr>
              <a:t>fraudulent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transactions).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points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scatter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are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colored </a:t>
            </a:r>
            <a:r>
              <a:rPr dirty="0" sz="1600">
                <a:latin typeface="Arial"/>
                <a:cs typeface="Arial"/>
              </a:rPr>
              <a:t>based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label,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with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different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colors </a:t>
            </a:r>
            <a:r>
              <a:rPr dirty="0" sz="1600">
                <a:latin typeface="Arial"/>
                <a:cs typeface="Arial"/>
              </a:rPr>
              <a:t>representing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non-fraudulent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fraudulent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transactions.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title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of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"Scatter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4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Type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4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Label,"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and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x-</a:t>
            </a:r>
            <a:r>
              <a:rPr dirty="0" sz="1600">
                <a:latin typeface="Arial"/>
                <a:cs typeface="Arial"/>
              </a:rPr>
              <a:t>axis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labeled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"Transaction</a:t>
            </a:r>
            <a:r>
              <a:rPr dirty="0" sz="1600" spc="-4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Type,"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while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y-</a:t>
            </a:r>
            <a:r>
              <a:rPr dirty="0" sz="1600">
                <a:latin typeface="Arial"/>
                <a:cs typeface="Arial"/>
              </a:rPr>
              <a:t>axis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labeled “isFraud."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0000" y="724506"/>
            <a:ext cx="6120157" cy="282311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5499267"/>
            <a:ext cx="6128385" cy="39014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5080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code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above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creates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count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visualize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distribution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of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non-fraud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(isFraud)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based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transaction </a:t>
            </a:r>
            <a:r>
              <a:rPr dirty="0" sz="1600">
                <a:latin typeface="Arial"/>
                <a:cs typeface="Arial"/>
              </a:rPr>
              <a:t>type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dataset.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`plt.figure()`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size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plot,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`sns.countplot()`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create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count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x- </a:t>
            </a:r>
            <a:r>
              <a:rPr dirty="0" sz="1600">
                <a:latin typeface="Arial"/>
                <a:cs typeface="Arial"/>
              </a:rPr>
              <a:t>axis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represents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label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(0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non-fraudulent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and </a:t>
            </a:r>
            <a:r>
              <a:rPr dirty="0" sz="1600">
                <a:latin typeface="Arial"/>
                <a:cs typeface="Arial"/>
              </a:rPr>
              <a:t>1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fraudulent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transactions),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y-</a:t>
            </a:r>
            <a:r>
              <a:rPr dirty="0" sz="1600">
                <a:latin typeface="Arial"/>
                <a:cs typeface="Arial"/>
              </a:rPr>
              <a:t>axis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represents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count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of </a:t>
            </a:r>
            <a:r>
              <a:rPr dirty="0" sz="1600">
                <a:latin typeface="Arial"/>
                <a:cs typeface="Arial"/>
              </a:rPr>
              <a:t>transactions.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points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count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are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colored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based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type,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with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different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colors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representing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different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types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of </a:t>
            </a:r>
            <a:r>
              <a:rPr dirty="0" sz="1600">
                <a:latin typeface="Arial"/>
                <a:cs typeface="Arial"/>
              </a:rPr>
              <a:t>transactions.</a:t>
            </a:r>
            <a:r>
              <a:rPr dirty="0" sz="1600" spc="-5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title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"Count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Transaction </a:t>
            </a:r>
            <a:r>
              <a:rPr dirty="0" sz="1600">
                <a:latin typeface="Arial"/>
                <a:cs typeface="Arial"/>
              </a:rPr>
              <a:t>Label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by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Type,"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x-</a:t>
            </a:r>
            <a:r>
              <a:rPr dirty="0" sz="1600">
                <a:latin typeface="Arial"/>
                <a:cs typeface="Arial"/>
              </a:rPr>
              <a:t>axis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labeled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"isFraud,"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while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y-</a:t>
            </a:r>
            <a:r>
              <a:rPr dirty="0" sz="1600" spc="-20">
                <a:latin typeface="Arial"/>
                <a:cs typeface="Arial"/>
              </a:rPr>
              <a:t>axis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labeled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"Count."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`plt.yscale('log')`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increase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count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scale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logarithmic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scale,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which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helps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better </a:t>
            </a:r>
            <a:r>
              <a:rPr dirty="0" sz="1600">
                <a:latin typeface="Arial"/>
                <a:cs typeface="Arial"/>
              </a:rPr>
              <a:t>visualization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when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dealing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with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 wide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range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count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values.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304165">
              <a:lnSpc>
                <a:spcPts val="1900"/>
              </a:lnSpc>
            </a:pPr>
            <a:r>
              <a:rPr dirty="0" sz="1600" b="1">
                <a:latin typeface="Arial"/>
                <a:cs typeface="Arial"/>
              </a:rPr>
              <a:t>Both</a:t>
            </a:r>
            <a:r>
              <a:rPr dirty="0" sz="1600" spc="-3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the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above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graphs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indicate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that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transactions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of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the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spc="-20" b="1">
                <a:latin typeface="Arial"/>
                <a:cs typeface="Arial"/>
              </a:rPr>
              <a:t>type </a:t>
            </a:r>
            <a:r>
              <a:rPr dirty="0" sz="1600" b="1">
                <a:latin typeface="Arial"/>
                <a:cs typeface="Arial"/>
              </a:rPr>
              <a:t>'transfer'</a:t>
            </a:r>
            <a:r>
              <a:rPr dirty="0" sz="1600" spc="-2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and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'cash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out'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comprise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fraudulent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spc="-10" b="1">
                <a:latin typeface="Arial"/>
                <a:cs typeface="Arial"/>
              </a:rPr>
              <a:t>transactions.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7021" y="719999"/>
            <a:ext cx="6120254" cy="414061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698668"/>
            <a:ext cx="2039620" cy="2692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Multivariate</a:t>
            </a:r>
            <a:r>
              <a:rPr dirty="0" u="sng" sz="1600" spc="-85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spc="-1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Analysis</a:t>
            </a:r>
            <a:endParaRPr sz="1600">
              <a:latin typeface="Arial"/>
              <a:cs typeface="Arial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707300" y="4521367"/>
            <a:ext cx="6068060" cy="26822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5080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code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above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creates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box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visualize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relationship </a:t>
            </a:r>
            <a:r>
              <a:rPr dirty="0" sz="1600">
                <a:latin typeface="Arial"/>
                <a:cs typeface="Arial"/>
              </a:rPr>
              <a:t>between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step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(unit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time),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type,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label </a:t>
            </a:r>
            <a:r>
              <a:rPr dirty="0" sz="1600">
                <a:latin typeface="Arial"/>
                <a:cs typeface="Arial"/>
              </a:rPr>
              <a:t>(isFraud)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dataset.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`plt.figure()`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size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of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`sns.boxplot()`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create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box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x- </a:t>
            </a:r>
            <a:r>
              <a:rPr dirty="0" sz="1600">
                <a:latin typeface="Arial"/>
                <a:cs typeface="Arial"/>
              </a:rPr>
              <a:t>axis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represents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type,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y-</a:t>
            </a:r>
            <a:r>
              <a:rPr dirty="0" sz="1600">
                <a:latin typeface="Arial"/>
                <a:cs typeface="Arial"/>
              </a:rPr>
              <a:t>axis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represents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step,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points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are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colored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based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label.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title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"Box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Step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by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Type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isFraud,"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x-</a:t>
            </a:r>
            <a:r>
              <a:rPr dirty="0" sz="1600">
                <a:latin typeface="Arial"/>
                <a:cs typeface="Arial"/>
              </a:rPr>
              <a:t>axis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is </a:t>
            </a:r>
            <a:r>
              <a:rPr dirty="0" sz="1600">
                <a:latin typeface="Arial"/>
                <a:cs typeface="Arial"/>
              </a:rPr>
              <a:t>labeled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"Type,"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while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y-</a:t>
            </a:r>
            <a:r>
              <a:rPr dirty="0" sz="1600">
                <a:latin typeface="Arial"/>
                <a:cs typeface="Arial"/>
              </a:rPr>
              <a:t>axis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labeled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"Step."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</a:t>
            </a:r>
            <a:endParaRPr sz="1600">
              <a:latin typeface="Arial"/>
              <a:cs typeface="Arial"/>
            </a:endParaRPr>
          </a:p>
          <a:p>
            <a:pPr marL="12700" marR="191135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`plt.legend(loc='upper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right')`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adds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legend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to </a:t>
            </a:r>
            <a:r>
              <a:rPr dirty="0" sz="1600">
                <a:latin typeface="Arial"/>
                <a:cs typeface="Arial"/>
              </a:rPr>
              <a:t>indicate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label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categories.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palette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points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“inferno."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0000" y="1295433"/>
            <a:ext cx="6119928" cy="306374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7175667"/>
            <a:ext cx="6056630" cy="21996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184785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code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`sns.pairplot(data)`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creates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pair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visualize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pairwise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relationships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between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numerical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variables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dataset</a:t>
            </a:r>
            <a:endParaRPr sz="1600">
              <a:latin typeface="Arial"/>
              <a:cs typeface="Arial"/>
            </a:endParaRPr>
          </a:p>
          <a:p>
            <a:pPr marL="12700" marR="508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`data`.</a:t>
            </a:r>
            <a:r>
              <a:rPr dirty="0" sz="1600" spc="-5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pair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displays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scatter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each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combination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of </a:t>
            </a:r>
            <a:r>
              <a:rPr dirty="0" sz="1600">
                <a:latin typeface="Arial"/>
                <a:cs typeface="Arial"/>
              </a:rPr>
              <a:t>numerical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variables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against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each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other.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It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also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shows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histograms </a:t>
            </a:r>
            <a:r>
              <a:rPr dirty="0" sz="1600">
                <a:latin typeface="Arial"/>
                <a:cs typeface="Arial"/>
              </a:rPr>
              <a:t>along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diagonal,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representing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distribution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each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variable. </a:t>
            </a:r>
            <a:r>
              <a:rPr dirty="0" sz="1600">
                <a:latin typeface="Arial"/>
                <a:cs typeface="Arial"/>
              </a:rPr>
              <a:t>This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useful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quickly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identifying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patterns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or</a:t>
            </a:r>
            <a:r>
              <a:rPr dirty="0" sz="1600" spc="-10">
                <a:latin typeface="Arial"/>
                <a:cs typeface="Arial"/>
              </a:rPr>
              <a:t> correlations </a:t>
            </a:r>
            <a:r>
              <a:rPr dirty="0" sz="1600">
                <a:latin typeface="Arial"/>
                <a:cs typeface="Arial"/>
              </a:rPr>
              <a:t>between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variables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dataset.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Each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point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scatter</a:t>
            </a:r>
            <a:r>
              <a:rPr dirty="0" sz="1600" spc="-10">
                <a:latin typeface="Arial"/>
                <a:cs typeface="Arial"/>
              </a:rPr>
              <a:t> plots </a:t>
            </a:r>
            <a:r>
              <a:rPr dirty="0" sz="1600">
                <a:latin typeface="Arial"/>
                <a:cs typeface="Arial"/>
              </a:rPr>
              <a:t>represents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point,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points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 </a:t>
            </a:r>
            <a:r>
              <a:rPr dirty="0" sz="1600" spc="-25">
                <a:latin typeface="Arial"/>
                <a:cs typeface="Arial"/>
              </a:rPr>
              <a:t>to </a:t>
            </a:r>
            <a:r>
              <a:rPr dirty="0" sz="1600">
                <a:latin typeface="Arial"/>
                <a:cs typeface="Arial"/>
              </a:rPr>
              <a:t>represent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categorical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variable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if</a:t>
            </a:r>
            <a:r>
              <a:rPr dirty="0" sz="1600" spc="-10">
                <a:latin typeface="Arial"/>
                <a:cs typeface="Arial"/>
              </a:rPr>
              <a:t> specified.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0000" y="720000"/>
            <a:ext cx="6120023" cy="631533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4127667"/>
            <a:ext cx="6096000" cy="9931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5080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code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`correlation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=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data.corr()`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calculates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correlation</a:t>
            </a:r>
            <a:r>
              <a:rPr dirty="0" sz="1600" spc="-10">
                <a:latin typeface="Arial"/>
                <a:cs typeface="Arial"/>
              </a:rPr>
              <a:t> matrix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numerical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variables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dataset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`data`.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correlation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matrix </a:t>
            </a:r>
            <a:r>
              <a:rPr dirty="0" sz="1600">
                <a:latin typeface="Arial"/>
                <a:cs typeface="Arial"/>
              </a:rPr>
              <a:t>shows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pairwise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correlation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coefficients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between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all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numerical </a:t>
            </a:r>
            <a:r>
              <a:rPr dirty="0" sz="1600">
                <a:latin typeface="Arial"/>
                <a:cs typeface="Arial"/>
              </a:rPr>
              <a:t>variables,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indicating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how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strongly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are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related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each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other.</a:t>
            </a:r>
            <a:endParaRPr sz="1600">
              <a:latin typeface="Arial"/>
              <a:cs typeface="Arial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707300" y="5842167"/>
            <a:ext cx="6113780" cy="21996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5080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4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code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`sns.heatmap(correlation,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annot=True,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linewidths=0.5)` </a:t>
            </a:r>
            <a:r>
              <a:rPr dirty="0" sz="1600">
                <a:latin typeface="Arial"/>
                <a:cs typeface="Arial"/>
              </a:rPr>
              <a:t>creates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heatmap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visualization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correlation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matrix.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heatmap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colors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represent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correlation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values,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with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lighter </a:t>
            </a:r>
            <a:r>
              <a:rPr dirty="0" sz="1600">
                <a:latin typeface="Arial"/>
                <a:cs typeface="Arial"/>
              </a:rPr>
              <a:t>colors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indicating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higher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positive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correlations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darker</a:t>
            </a:r>
            <a:r>
              <a:rPr dirty="0" sz="1600" spc="-10">
                <a:latin typeface="Arial"/>
                <a:cs typeface="Arial"/>
              </a:rPr>
              <a:t> colors </a:t>
            </a:r>
            <a:r>
              <a:rPr dirty="0" sz="1600">
                <a:latin typeface="Arial"/>
                <a:cs typeface="Arial"/>
              </a:rPr>
              <a:t>indicating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higher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negative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correlations.</a:t>
            </a:r>
            <a:r>
              <a:rPr dirty="0" sz="1600" spc="-4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`annot=True`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parameter </a:t>
            </a:r>
            <a:r>
              <a:rPr dirty="0" sz="1600">
                <a:latin typeface="Arial"/>
                <a:cs typeface="Arial"/>
              </a:rPr>
              <a:t>adds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numerical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values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each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cell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heatmap,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making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it</a:t>
            </a:r>
            <a:r>
              <a:rPr dirty="0" sz="1600" spc="-10">
                <a:latin typeface="Arial"/>
                <a:cs typeface="Arial"/>
              </a:rPr>
              <a:t> easier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interpret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correlation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coefficients.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`linewidths=0.5` </a:t>
            </a:r>
            <a:r>
              <a:rPr dirty="0" sz="1600">
                <a:latin typeface="Arial"/>
                <a:cs typeface="Arial"/>
              </a:rPr>
              <a:t>parameter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sets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width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lines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separating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cells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 spc="-10">
                <a:latin typeface="Arial"/>
                <a:cs typeface="Arial"/>
              </a:rPr>
              <a:t>heatmap.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0000" y="719999"/>
            <a:ext cx="6120157" cy="3274181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698668"/>
            <a:ext cx="1990089" cy="2692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Feature</a:t>
            </a:r>
            <a:r>
              <a:rPr dirty="0" u="sng" sz="1600" spc="-1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Engineering</a:t>
            </a:r>
            <a:endParaRPr sz="1600">
              <a:latin typeface="Arial"/>
              <a:cs typeface="Arial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707300" y="2870368"/>
            <a:ext cx="6111875" cy="41554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algn="just" marL="12700" marR="648335" indent="224790">
              <a:lnSpc>
                <a:spcPts val="1900"/>
              </a:lnSpc>
              <a:spcBef>
                <a:spcPts val="180"/>
              </a:spcBef>
              <a:buAutoNum type="arabicPeriod"/>
              <a:tabLst>
                <a:tab pos="237490" algn="l"/>
              </a:tabLst>
            </a:pPr>
            <a:r>
              <a:rPr dirty="0" sz="1600">
                <a:latin typeface="Arial"/>
                <a:cs typeface="Arial"/>
              </a:rPr>
              <a:t>`categorical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=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['type']`: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line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creates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list</a:t>
            </a:r>
            <a:r>
              <a:rPr dirty="0" sz="1600" spc="-10">
                <a:latin typeface="Arial"/>
                <a:cs typeface="Arial"/>
              </a:rPr>
              <a:t> `categorical` </a:t>
            </a:r>
            <a:r>
              <a:rPr dirty="0" sz="1600">
                <a:latin typeface="Arial"/>
                <a:cs typeface="Arial"/>
              </a:rPr>
              <a:t>containing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name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column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'type',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which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represents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50">
                <a:latin typeface="Arial"/>
                <a:cs typeface="Arial"/>
              </a:rPr>
              <a:t>a </a:t>
            </a:r>
            <a:r>
              <a:rPr dirty="0" sz="1600">
                <a:latin typeface="Arial"/>
                <a:cs typeface="Arial"/>
              </a:rPr>
              <a:t>categorical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variable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dataset.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Arial"/>
              <a:buAutoNum type="arabicPeriod"/>
            </a:pPr>
            <a:endParaRPr sz="1650">
              <a:latin typeface="Arial"/>
              <a:cs typeface="Arial"/>
            </a:endParaRPr>
          </a:p>
          <a:p>
            <a:pPr marL="237490" indent="-224790">
              <a:lnSpc>
                <a:spcPts val="1910"/>
              </a:lnSpc>
              <a:buAutoNum type="arabicPeriod"/>
              <a:tabLst>
                <a:tab pos="237490" algn="l"/>
              </a:tabLst>
            </a:pPr>
            <a:r>
              <a:rPr dirty="0" sz="1600">
                <a:latin typeface="Arial"/>
                <a:cs typeface="Arial"/>
              </a:rPr>
              <a:t>`categories_dummies</a:t>
            </a:r>
            <a:r>
              <a:rPr dirty="0" sz="1600" spc="-5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=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pd.get_dummies(data[categorical])`:</a:t>
            </a:r>
            <a:r>
              <a:rPr dirty="0" sz="1600" spc="-6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</a:t>
            </a:r>
            <a:endParaRPr sz="1600">
              <a:latin typeface="Arial"/>
              <a:cs typeface="Arial"/>
            </a:endParaRPr>
          </a:p>
          <a:p>
            <a:pPr marL="12700" marR="5080">
              <a:lnSpc>
                <a:spcPts val="1900"/>
              </a:lnSpc>
              <a:spcBef>
                <a:spcPts val="70"/>
              </a:spcBef>
            </a:pPr>
            <a:r>
              <a:rPr dirty="0" sz="1600">
                <a:latin typeface="Arial"/>
                <a:cs typeface="Arial"/>
              </a:rPr>
              <a:t>`pd.get_dummies()`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 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 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perform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one-</a:t>
            </a:r>
            <a:r>
              <a:rPr dirty="0" sz="1600">
                <a:latin typeface="Arial"/>
                <a:cs typeface="Arial"/>
              </a:rPr>
              <a:t>hot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encoding</a:t>
            </a:r>
            <a:r>
              <a:rPr dirty="0" sz="1600">
                <a:latin typeface="Arial"/>
                <a:cs typeface="Arial"/>
              </a:rPr>
              <a:t> on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categorical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variable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'type'.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converts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categorical</a:t>
            </a:r>
            <a:r>
              <a:rPr dirty="0" sz="1600" spc="-10">
                <a:latin typeface="Arial"/>
                <a:cs typeface="Arial"/>
              </a:rPr>
              <a:t> variable </a:t>
            </a:r>
            <a:r>
              <a:rPr dirty="0" sz="1600">
                <a:latin typeface="Arial"/>
                <a:cs typeface="Arial"/>
              </a:rPr>
              <a:t>into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dummy/indicator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variables.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Each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unique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value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'type' </a:t>
            </a:r>
            <a:r>
              <a:rPr dirty="0" sz="1600">
                <a:latin typeface="Arial"/>
                <a:cs typeface="Arial"/>
              </a:rPr>
              <a:t>column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becomes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separate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binary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column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with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0s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1s,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where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50">
                <a:latin typeface="Arial"/>
                <a:cs typeface="Arial"/>
              </a:rPr>
              <a:t>1 </a:t>
            </a:r>
            <a:r>
              <a:rPr dirty="0" sz="1600">
                <a:latin typeface="Arial"/>
                <a:cs typeface="Arial"/>
              </a:rPr>
              <a:t>indicates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presence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that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category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0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indicates</a:t>
            </a:r>
            <a:r>
              <a:rPr dirty="0" sz="1600" spc="-10">
                <a:latin typeface="Arial"/>
                <a:cs typeface="Arial"/>
              </a:rPr>
              <a:t> absence.</a:t>
            </a:r>
            <a:endParaRPr sz="1600">
              <a:latin typeface="Arial"/>
              <a:cs typeface="Arial"/>
            </a:endParaRPr>
          </a:p>
          <a:p>
            <a:pPr marL="12700" marR="62484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resulting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`categories_dummies`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DataFrame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contains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encoded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dummy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variables.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41275" indent="224790">
              <a:lnSpc>
                <a:spcPts val="1900"/>
              </a:lnSpc>
              <a:buAutoNum type="arabicPeriod" startAt="3"/>
              <a:tabLst>
                <a:tab pos="237490" algn="l"/>
              </a:tabLst>
            </a:pPr>
            <a:r>
              <a:rPr dirty="0" sz="1600">
                <a:latin typeface="Arial"/>
                <a:cs typeface="Arial"/>
              </a:rPr>
              <a:t>`print(data_encoded.head())`:</a:t>
            </a:r>
            <a:r>
              <a:rPr dirty="0" sz="1600" spc="-5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line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prints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first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few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rows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of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`data_encoded`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DataFrame,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which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contains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encoded </a:t>
            </a:r>
            <a:r>
              <a:rPr dirty="0" sz="1600">
                <a:latin typeface="Arial"/>
                <a:cs typeface="Arial"/>
              </a:rPr>
              <a:t>dummy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variables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'type'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column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along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with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original </a:t>
            </a:r>
            <a:r>
              <a:rPr dirty="0" sz="1600">
                <a:latin typeface="Arial"/>
                <a:cs typeface="Arial"/>
              </a:rPr>
              <a:t>columns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dataset.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0000" y="1226245"/>
            <a:ext cx="6120243" cy="926149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3238668"/>
            <a:ext cx="6098540" cy="26949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5080" indent="224790">
              <a:lnSpc>
                <a:spcPts val="1900"/>
              </a:lnSpc>
              <a:spcBef>
                <a:spcPts val="180"/>
              </a:spcBef>
              <a:buAutoNum type="arabicPeriod"/>
              <a:tabLst>
                <a:tab pos="237490" algn="l"/>
              </a:tabLst>
            </a:pPr>
            <a:r>
              <a:rPr dirty="0" sz="1600">
                <a:latin typeface="Arial"/>
                <a:cs typeface="Arial"/>
              </a:rPr>
              <a:t>`data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=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pd.concat([data,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categories_dummies],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axis=1)`:</a:t>
            </a:r>
            <a:r>
              <a:rPr dirty="0" sz="1600" spc="-4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This</a:t>
            </a:r>
            <a:r>
              <a:rPr dirty="0" sz="1600" spc="-20">
                <a:latin typeface="Arial"/>
                <a:cs typeface="Arial"/>
              </a:rPr>
              <a:t> line </a:t>
            </a:r>
            <a:r>
              <a:rPr dirty="0" sz="1600">
                <a:latin typeface="Arial"/>
                <a:cs typeface="Arial"/>
              </a:rPr>
              <a:t>concatenates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original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`data`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DataFrame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with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</a:t>
            </a:r>
            <a:endParaRPr sz="1600">
              <a:latin typeface="Arial"/>
              <a:cs typeface="Arial"/>
            </a:endParaRPr>
          </a:p>
          <a:p>
            <a:pPr marL="12700" marR="6985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`categories_dummies`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DataFrame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horizontally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(along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columns) </a:t>
            </a:r>
            <a:r>
              <a:rPr dirty="0" sz="1600">
                <a:latin typeface="Arial"/>
                <a:cs typeface="Arial"/>
              </a:rPr>
              <a:t>using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`pd.concat()`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function.</a:t>
            </a:r>
            <a:r>
              <a:rPr dirty="0" sz="1600" spc="-9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result,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encoded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dummy </a:t>
            </a:r>
            <a:r>
              <a:rPr dirty="0" sz="1600">
                <a:latin typeface="Arial"/>
                <a:cs typeface="Arial"/>
              </a:rPr>
              <a:t>variables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are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added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original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dataset.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650">
              <a:latin typeface="Arial"/>
              <a:cs typeface="Arial"/>
            </a:endParaRPr>
          </a:p>
          <a:p>
            <a:pPr marL="237490" indent="-224790">
              <a:lnSpc>
                <a:spcPts val="1910"/>
              </a:lnSpc>
              <a:buAutoNum type="arabicPeriod" startAt="2"/>
              <a:tabLst>
                <a:tab pos="237490" algn="l"/>
              </a:tabLst>
            </a:pPr>
            <a:r>
              <a:rPr dirty="0" sz="1600">
                <a:latin typeface="Arial"/>
                <a:cs typeface="Arial"/>
              </a:rPr>
              <a:t>`print(data.shape)`:</a:t>
            </a:r>
            <a:r>
              <a:rPr dirty="0" sz="1600" spc="-5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line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prints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shape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updated</a:t>
            </a:r>
            <a:endParaRPr sz="1600">
              <a:latin typeface="Arial"/>
              <a:cs typeface="Arial"/>
            </a:endParaRPr>
          </a:p>
          <a:p>
            <a:pPr marL="12700" marR="242570">
              <a:lnSpc>
                <a:spcPts val="1900"/>
              </a:lnSpc>
              <a:spcBef>
                <a:spcPts val="70"/>
              </a:spcBef>
            </a:pPr>
            <a:r>
              <a:rPr dirty="0" sz="1600">
                <a:latin typeface="Arial"/>
                <a:cs typeface="Arial"/>
              </a:rPr>
              <a:t>`data`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DataFrame,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which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will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now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have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additional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columns </a:t>
            </a:r>
            <a:r>
              <a:rPr dirty="0" sz="1600">
                <a:latin typeface="Arial"/>
                <a:cs typeface="Arial"/>
              </a:rPr>
              <a:t>representing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one-</a:t>
            </a:r>
            <a:r>
              <a:rPr dirty="0" sz="1600">
                <a:latin typeface="Arial"/>
                <a:cs typeface="Arial"/>
              </a:rPr>
              <a:t>hot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encoded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'type'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categories.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shape </a:t>
            </a:r>
            <a:r>
              <a:rPr dirty="0" sz="1600" spc="-25">
                <a:latin typeface="Arial"/>
                <a:cs typeface="Arial"/>
              </a:rPr>
              <a:t>is </a:t>
            </a:r>
            <a:r>
              <a:rPr dirty="0" sz="1600">
                <a:latin typeface="Arial"/>
                <a:cs typeface="Arial"/>
              </a:rPr>
              <a:t>printed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`(number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rows,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number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columns)`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indicate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size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DataFrame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after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concatenation.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53581" y="719999"/>
            <a:ext cx="6097833" cy="185558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0160" rIns="0" bIns="0" rtlCol="0" vert="horz">
            <a:spAutoFit/>
          </a:bodyPr>
          <a:lstStyle/>
          <a:p>
            <a:pPr marL="12700" marR="5080">
              <a:lnSpc>
                <a:spcPct val="100699"/>
              </a:lnSpc>
              <a:spcBef>
                <a:spcPts val="80"/>
              </a:spcBef>
            </a:pPr>
            <a:r>
              <a:rPr dirty="0" u="sng">
                <a:uFill>
                  <a:solidFill>
                    <a:srgbClr val="000000"/>
                  </a:solidFill>
                </a:uFill>
              </a:rPr>
              <a:t>Title</a:t>
            </a:r>
            <a:r>
              <a:rPr dirty="0" u="sng" spc="-40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>
                <a:uFill>
                  <a:solidFill>
                    <a:srgbClr val="000000"/>
                  </a:solidFill>
                </a:uFill>
              </a:rPr>
              <a:t>of</a:t>
            </a:r>
            <a:r>
              <a:rPr dirty="0" u="sng" spc="-25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>
                <a:uFill>
                  <a:solidFill>
                    <a:srgbClr val="000000"/>
                  </a:solidFill>
                </a:uFill>
              </a:rPr>
              <a:t>Project</a:t>
            </a:r>
            <a:r>
              <a:rPr dirty="0" spc="-25"/>
              <a:t> </a:t>
            </a:r>
            <a:r>
              <a:rPr dirty="0"/>
              <a:t>:-</a:t>
            </a:r>
            <a:r>
              <a:rPr dirty="0" spc="-25"/>
              <a:t> </a:t>
            </a:r>
            <a:r>
              <a:rPr dirty="0"/>
              <a:t>Developing</a:t>
            </a:r>
            <a:r>
              <a:rPr dirty="0" spc="-25"/>
              <a:t> </a:t>
            </a:r>
            <a:r>
              <a:rPr dirty="0"/>
              <a:t>a</a:t>
            </a:r>
            <a:r>
              <a:rPr dirty="0" spc="-20"/>
              <a:t> </a:t>
            </a:r>
            <a:r>
              <a:rPr dirty="0" spc="-10"/>
              <a:t>Machine </a:t>
            </a:r>
            <a:r>
              <a:rPr dirty="0"/>
              <a:t>Learning</a:t>
            </a:r>
            <a:r>
              <a:rPr dirty="0" spc="-30"/>
              <a:t> </a:t>
            </a:r>
            <a:r>
              <a:rPr dirty="0"/>
              <a:t>Model</a:t>
            </a:r>
            <a:r>
              <a:rPr dirty="0" spc="-25"/>
              <a:t> </a:t>
            </a:r>
            <a:r>
              <a:rPr dirty="0"/>
              <a:t>to</a:t>
            </a:r>
            <a:r>
              <a:rPr dirty="0" spc="-20"/>
              <a:t> </a:t>
            </a:r>
            <a:r>
              <a:rPr dirty="0"/>
              <a:t>predict</a:t>
            </a:r>
            <a:r>
              <a:rPr dirty="0" spc="-20"/>
              <a:t> </a:t>
            </a:r>
            <a:r>
              <a:rPr dirty="0"/>
              <a:t>payment</a:t>
            </a:r>
            <a:r>
              <a:rPr dirty="0" spc="-15"/>
              <a:t> </a:t>
            </a:r>
            <a:r>
              <a:rPr dirty="0" spc="-10"/>
              <a:t>fraud.</a:t>
            </a:r>
          </a:p>
        </p:txBody>
      </p:sp>
      <p:sp>
        <p:nvSpPr>
          <p:cNvPr id="3" name="object 3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Abstract:</a:t>
            </a: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50"/>
          </a:p>
          <a:p>
            <a:pPr marL="12700" marR="194310">
              <a:lnSpc>
                <a:spcPts val="1900"/>
              </a:lnSpc>
            </a:pPr>
            <a:r>
              <a:rPr dirty="0" u="none" b="0">
                <a:latin typeface="Arial"/>
                <a:cs typeface="Arial"/>
              </a:rPr>
              <a:t>The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growing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prevalence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of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payment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fraud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in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the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financial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spc="-10" b="0">
                <a:latin typeface="Arial"/>
                <a:cs typeface="Arial"/>
              </a:rPr>
              <a:t>industry </a:t>
            </a:r>
            <a:r>
              <a:rPr dirty="0" u="none" b="0">
                <a:latin typeface="Arial"/>
                <a:cs typeface="Arial"/>
              </a:rPr>
              <a:t>has</a:t>
            </a:r>
            <a:r>
              <a:rPr dirty="0" u="none" spc="-2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sparked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the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need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for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accurate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and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efficient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fraud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spc="-10" b="0">
                <a:latin typeface="Arial"/>
                <a:cs typeface="Arial"/>
              </a:rPr>
              <a:t>detection </a:t>
            </a:r>
            <a:r>
              <a:rPr dirty="0" u="none" b="0">
                <a:latin typeface="Arial"/>
                <a:cs typeface="Arial"/>
              </a:rPr>
              <a:t>mechanisms.</a:t>
            </a:r>
            <a:r>
              <a:rPr dirty="0" u="none" spc="-5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This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research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paper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delves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into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the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development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spc="-25" b="0">
                <a:latin typeface="Arial"/>
                <a:cs typeface="Arial"/>
              </a:rPr>
              <a:t>of </a:t>
            </a:r>
            <a:r>
              <a:rPr dirty="0" u="none" b="0">
                <a:latin typeface="Arial"/>
                <a:cs typeface="Arial"/>
              </a:rPr>
              <a:t>machine</a:t>
            </a:r>
            <a:r>
              <a:rPr dirty="0" u="none" spc="-2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learning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models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to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predict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payment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fraud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in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spc="-10" b="0">
                <a:latin typeface="Arial"/>
                <a:cs typeface="Arial"/>
              </a:rPr>
              <a:t>financial transactions.</a:t>
            </a: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5080">
              <a:lnSpc>
                <a:spcPts val="1900"/>
              </a:lnSpc>
            </a:pPr>
            <a:r>
              <a:rPr dirty="0" u="none" b="0">
                <a:latin typeface="Arial"/>
                <a:cs typeface="Arial"/>
              </a:rPr>
              <a:t>The</a:t>
            </a:r>
            <a:r>
              <a:rPr dirty="0" u="none" spc="-2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dataset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encompasses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a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range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of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attributes,</a:t>
            </a:r>
            <a:r>
              <a:rPr dirty="0" u="none" spc="-10" b="0">
                <a:latin typeface="Arial"/>
                <a:cs typeface="Arial"/>
              </a:rPr>
              <a:t> including </a:t>
            </a:r>
            <a:r>
              <a:rPr dirty="0" u="none" b="0">
                <a:latin typeface="Arial"/>
                <a:cs typeface="Arial"/>
              </a:rPr>
              <a:t>transaction</a:t>
            </a:r>
            <a:r>
              <a:rPr dirty="0" u="none" spc="-2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type,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amount,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and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account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balances.</a:t>
            </a:r>
            <a:r>
              <a:rPr dirty="0" u="none" spc="-4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The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objective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is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spc="-25" b="0">
                <a:latin typeface="Arial"/>
                <a:cs typeface="Arial"/>
              </a:rPr>
              <a:t>to </a:t>
            </a:r>
            <a:r>
              <a:rPr dirty="0" u="none" b="0">
                <a:latin typeface="Arial"/>
                <a:cs typeface="Arial"/>
              </a:rPr>
              <a:t>construct</a:t>
            </a:r>
            <a:r>
              <a:rPr dirty="0" u="none" spc="-2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robust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models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capable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of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distinguishing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spc="-10" b="0">
                <a:latin typeface="Arial"/>
                <a:cs typeface="Arial"/>
              </a:rPr>
              <a:t>between </a:t>
            </a:r>
            <a:r>
              <a:rPr dirty="0" u="none" b="0">
                <a:latin typeface="Arial"/>
                <a:cs typeface="Arial"/>
              </a:rPr>
              <a:t>legitimate</a:t>
            </a:r>
            <a:r>
              <a:rPr dirty="0" u="none" spc="-2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and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fraudulent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transactions,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empowering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spc="-10" b="0">
                <a:latin typeface="Arial"/>
                <a:cs typeface="Arial"/>
              </a:rPr>
              <a:t>financial </a:t>
            </a:r>
            <a:r>
              <a:rPr dirty="0" u="none" b="0">
                <a:latin typeface="Arial"/>
                <a:cs typeface="Arial"/>
              </a:rPr>
              <a:t>institutions</a:t>
            </a:r>
            <a:r>
              <a:rPr dirty="0" u="none" spc="-3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with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an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effective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fraud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detection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system.</a:t>
            </a:r>
            <a:r>
              <a:rPr dirty="0" u="none" spc="-40" b="0">
                <a:latin typeface="Arial"/>
                <a:cs typeface="Arial"/>
              </a:rPr>
              <a:t> </a:t>
            </a:r>
            <a:r>
              <a:rPr dirty="0" u="none" spc="-10" b="0">
                <a:latin typeface="Arial"/>
                <a:cs typeface="Arial"/>
              </a:rPr>
              <a:t>Through </a:t>
            </a:r>
            <a:r>
              <a:rPr dirty="0" u="none" b="0">
                <a:latin typeface="Arial"/>
                <a:cs typeface="Arial"/>
              </a:rPr>
              <a:t>extensive</a:t>
            </a:r>
            <a:r>
              <a:rPr dirty="0" u="none" spc="-2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data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exploration,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feature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engineering,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and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spc="-10" b="0">
                <a:latin typeface="Arial"/>
                <a:cs typeface="Arial"/>
              </a:rPr>
              <a:t>model </a:t>
            </a:r>
            <a:r>
              <a:rPr dirty="0" u="none" b="0">
                <a:latin typeface="Arial"/>
                <a:cs typeface="Arial"/>
              </a:rPr>
              <a:t>selection,</a:t>
            </a:r>
            <a:r>
              <a:rPr dirty="0" u="none" spc="-2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this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study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presents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a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comprehensive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evaluation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spc="-25" b="0">
                <a:latin typeface="Arial"/>
                <a:cs typeface="Arial"/>
              </a:rPr>
              <a:t>of </a:t>
            </a:r>
            <a:r>
              <a:rPr dirty="0" u="none" b="0">
                <a:latin typeface="Arial"/>
                <a:cs typeface="Arial"/>
              </a:rPr>
              <a:t>various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machine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learning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spc="-10" b="0">
                <a:latin typeface="Arial"/>
                <a:cs typeface="Arial"/>
              </a:rPr>
              <a:t>algorithms.</a:t>
            </a: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53975">
              <a:lnSpc>
                <a:spcPts val="1900"/>
              </a:lnSpc>
            </a:pPr>
            <a:r>
              <a:rPr dirty="0" u="none" b="0">
                <a:latin typeface="Arial"/>
                <a:cs typeface="Arial"/>
              </a:rPr>
              <a:t>The</a:t>
            </a:r>
            <a:r>
              <a:rPr dirty="0" u="none" spc="-2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obtained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results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highlight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the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models'</a:t>
            </a:r>
            <a:r>
              <a:rPr dirty="0" u="none" spc="-10" b="0">
                <a:latin typeface="Arial"/>
                <a:cs typeface="Arial"/>
              </a:rPr>
              <a:t> performance, </a:t>
            </a:r>
            <a:r>
              <a:rPr dirty="0" u="none" b="0">
                <a:latin typeface="Arial"/>
                <a:cs typeface="Arial"/>
              </a:rPr>
              <a:t>emphasising</a:t>
            </a:r>
            <a:r>
              <a:rPr dirty="0" u="none" spc="-2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key</a:t>
            </a:r>
            <a:r>
              <a:rPr dirty="0" u="none" spc="-2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metrics</a:t>
            </a:r>
            <a:r>
              <a:rPr dirty="0" u="none" spc="-2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like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precision,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recall,</a:t>
            </a:r>
            <a:r>
              <a:rPr dirty="0" u="none" spc="-2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and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spc="-10" b="0">
                <a:latin typeface="Arial"/>
                <a:cs typeface="Arial"/>
              </a:rPr>
              <a:t>accuracy.</a:t>
            </a:r>
            <a:r>
              <a:rPr dirty="0" u="none" spc="-40" b="0">
                <a:latin typeface="Arial"/>
                <a:cs typeface="Arial"/>
              </a:rPr>
              <a:t> </a:t>
            </a:r>
            <a:r>
              <a:rPr dirty="0" u="none" spc="-25" b="0">
                <a:latin typeface="Arial"/>
                <a:cs typeface="Arial"/>
              </a:rPr>
              <a:t>The </a:t>
            </a:r>
            <a:r>
              <a:rPr dirty="0" u="none" b="0">
                <a:latin typeface="Arial"/>
                <a:cs typeface="Arial"/>
              </a:rPr>
              <a:t>research</a:t>
            </a:r>
            <a:r>
              <a:rPr dirty="0" u="none" spc="-2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contributes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valuable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insights</a:t>
            </a:r>
            <a:r>
              <a:rPr dirty="0" u="none" spc="-2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and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practical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solutions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spc="-25" b="0">
                <a:latin typeface="Arial"/>
                <a:cs typeface="Arial"/>
              </a:rPr>
              <a:t>for </a:t>
            </a:r>
            <a:r>
              <a:rPr dirty="0" u="none" b="0">
                <a:latin typeface="Arial"/>
                <a:cs typeface="Arial"/>
              </a:rPr>
              <a:t>combating</a:t>
            </a:r>
            <a:r>
              <a:rPr dirty="0" u="none" spc="-2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payment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fraud,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safeguarding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financial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institutions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spc="-25" b="0">
                <a:latin typeface="Arial"/>
                <a:cs typeface="Arial"/>
              </a:rPr>
              <a:t>and </a:t>
            </a:r>
            <a:r>
              <a:rPr dirty="0" u="none" b="0">
                <a:latin typeface="Arial"/>
                <a:cs typeface="Arial"/>
              </a:rPr>
              <a:t>their</a:t>
            </a:r>
            <a:r>
              <a:rPr dirty="0" u="none" spc="-2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customers'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assets.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Future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work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explores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advanced</a:t>
            </a:r>
            <a:r>
              <a:rPr dirty="0" u="none" spc="-10" b="0">
                <a:latin typeface="Arial"/>
                <a:cs typeface="Arial"/>
              </a:rPr>
              <a:t> algorithms </a:t>
            </a:r>
            <a:r>
              <a:rPr dirty="0" u="none" b="0">
                <a:latin typeface="Arial"/>
                <a:cs typeface="Arial"/>
              </a:rPr>
              <a:t>and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spc="-10" b="0">
                <a:latin typeface="Arial"/>
                <a:cs typeface="Arial"/>
              </a:rPr>
              <a:t>real-</a:t>
            </a:r>
            <a:r>
              <a:rPr dirty="0" u="none" b="0">
                <a:latin typeface="Arial"/>
                <a:cs typeface="Arial"/>
              </a:rPr>
              <a:t>time fraud detection capabilities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to enhance the </a:t>
            </a:r>
            <a:r>
              <a:rPr dirty="0" u="none" spc="-10" b="0">
                <a:latin typeface="Arial"/>
                <a:cs typeface="Arial"/>
              </a:rPr>
              <a:t>models' </a:t>
            </a:r>
            <a:r>
              <a:rPr dirty="0" u="none" b="0">
                <a:latin typeface="Arial"/>
                <a:cs typeface="Arial"/>
              </a:rPr>
              <a:t>efficacy</a:t>
            </a:r>
            <a:r>
              <a:rPr dirty="0" u="none" spc="-2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and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practical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deployment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in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the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financial</a:t>
            </a:r>
            <a:r>
              <a:rPr dirty="0" u="none" spc="-5" b="0">
                <a:latin typeface="Arial"/>
                <a:cs typeface="Arial"/>
              </a:rPr>
              <a:t> </a:t>
            </a:r>
            <a:r>
              <a:rPr dirty="0" u="none" spc="-10" b="0">
                <a:latin typeface="Arial"/>
                <a:cs typeface="Arial"/>
              </a:rPr>
              <a:t>sector.</a:t>
            </a:r>
          </a:p>
          <a:p>
            <a:pPr>
              <a:lnSpc>
                <a:spcPct val="100000"/>
              </a:lnSpc>
            </a:p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750">
              <a:latin typeface="Arial"/>
              <a:cs typeface="Arial"/>
            </a:endParaRPr>
          </a:p>
          <a:p>
            <a:pPr algn="just" marL="12700" marR="875030">
              <a:lnSpc>
                <a:spcPts val="1900"/>
              </a:lnSpc>
            </a:pPr>
            <a:r>
              <a:rPr dirty="0"/>
              <a:t>Keywords:</a:t>
            </a:r>
            <a:r>
              <a:rPr dirty="0" u="none" spc="-25"/>
              <a:t> </a:t>
            </a:r>
            <a:r>
              <a:rPr dirty="0" u="none" b="0">
                <a:latin typeface="Arial"/>
                <a:cs typeface="Arial"/>
              </a:rPr>
              <a:t>Payment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Fraud,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Machine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Learning,</a:t>
            </a:r>
            <a:r>
              <a:rPr dirty="0" u="none" spc="-10" b="0">
                <a:latin typeface="Arial"/>
                <a:cs typeface="Arial"/>
              </a:rPr>
              <a:t> Financial </a:t>
            </a:r>
            <a:r>
              <a:rPr dirty="0" u="none" b="0">
                <a:latin typeface="Arial"/>
                <a:cs typeface="Arial"/>
              </a:rPr>
              <a:t>Transactions,</a:t>
            </a:r>
            <a:r>
              <a:rPr dirty="0" u="none" spc="-4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Fraud</a:t>
            </a:r>
            <a:r>
              <a:rPr dirty="0" u="none" spc="-2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detection,</a:t>
            </a:r>
            <a:r>
              <a:rPr dirty="0" u="none" spc="-2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Data</a:t>
            </a:r>
            <a:r>
              <a:rPr dirty="0" u="none" spc="-2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exploration,</a:t>
            </a:r>
            <a:r>
              <a:rPr dirty="0" u="none" spc="-25" b="0">
                <a:latin typeface="Arial"/>
                <a:cs typeface="Arial"/>
              </a:rPr>
              <a:t> </a:t>
            </a:r>
            <a:r>
              <a:rPr dirty="0" u="none" spc="-10" b="0">
                <a:latin typeface="Arial"/>
                <a:cs typeface="Arial"/>
              </a:rPr>
              <a:t>Feature </a:t>
            </a:r>
            <a:r>
              <a:rPr dirty="0" u="none" b="0">
                <a:latin typeface="Arial"/>
                <a:cs typeface="Arial"/>
              </a:rPr>
              <a:t>engineering,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Model</a:t>
            </a:r>
            <a:r>
              <a:rPr dirty="0" u="none" spc="-10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selection,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Precision,</a:t>
            </a:r>
            <a:r>
              <a:rPr dirty="0" u="none" spc="-15" b="0">
                <a:latin typeface="Arial"/>
                <a:cs typeface="Arial"/>
              </a:rPr>
              <a:t> </a:t>
            </a:r>
            <a:r>
              <a:rPr dirty="0" u="none" b="0">
                <a:latin typeface="Arial"/>
                <a:cs typeface="Arial"/>
              </a:rPr>
              <a:t>Recall,</a:t>
            </a:r>
            <a:r>
              <a:rPr dirty="0" u="none" spc="-95" b="0">
                <a:latin typeface="Arial"/>
                <a:cs typeface="Arial"/>
              </a:rPr>
              <a:t> </a:t>
            </a:r>
            <a:r>
              <a:rPr dirty="0" u="none" spc="-20" b="0">
                <a:latin typeface="Arial"/>
                <a:cs typeface="Arial"/>
              </a:rPr>
              <a:t>Accuracy.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3022768"/>
            <a:ext cx="6125210" cy="22123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5080" indent="224790">
              <a:lnSpc>
                <a:spcPts val="1900"/>
              </a:lnSpc>
              <a:spcBef>
                <a:spcPts val="180"/>
              </a:spcBef>
              <a:buAutoNum type="arabicPeriod"/>
              <a:tabLst>
                <a:tab pos="237490" algn="l"/>
              </a:tabLst>
            </a:pPr>
            <a:r>
              <a:rPr dirty="0" sz="1600">
                <a:latin typeface="Arial"/>
                <a:cs typeface="Arial"/>
              </a:rPr>
              <a:t>`data.drop(categorical,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axis=1,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inplace=True)`:</a:t>
            </a:r>
            <a:r>
              <a:rPr dirty="0" sz="1600" spc="-5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This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line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drops</a:t>
            </a:r>
            <a:r>
              <a:rPr dirty="0" sz="1600" spc="-25">
                <a:latin typeface="Arial"/>
                <a:cs typeface="Arial"/>
              </a:rPr>
              <a:t> the </a:t>
            </a:r>
            <a:r>
              <a:rPr dirty="0" sz="1600">
                <a:latin typeface="Arial"/>
                <a:cs typeface="Arial"/>
              </a:rPr>
              <a:t>columns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specified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`categorical`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list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from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DataFrame</a:t>
            </a:r>
            <a:endParaRPr sz="1600">
              <a:latin typeface="Arial"/>
              <a:cs typeface="Arial"/>
            </a:endParaRPr>
          </a:p>
          <a:p>
            <a:pPr marL="12700" marR="277495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`data`.</a:t>
            </a:r>
            <a:r>
              <a:rPr dirty="0" sz="1600" spc="-5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parameter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`axis=1`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indicates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that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are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dropping </a:t>
            </a:r>
            <a:r>
              <a:rPr dirty="0" sz="1600">
                <a:latin typeface="Arial"/>
                <a:cs typeface="Arial"/>
              </a:rPr>
              <a:t>columns,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`inplace=True`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ensures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that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changes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are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0">
                <a:latin typeface="Arial"/>
                <a:cs typeface="Arial"/>
              </a:rPr>
              <a:t>made </a:t>
            </a:r>
            <a:r>
              <a:rPr dirty="0" sz="1600">
                <a:latin typeface="Arial"/>
                <a:cs typeface="Arial"/>
              </a:rPr>
              <a:t>directly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original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DataFrame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`data`.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algn="just" marL="12700" marR="332105" indent="224790">
              <a:lnSpc>
                <a:spcPts val="1900"/>
              </a:lnSpc>
              <a:buAutoNum type="arabicPeriod" startAt="2"/>
              <a:tabLst>
                <a:tab pos="237490" algn="l"/>
              </a:tabLst>
            </a:pPr>
            <a:r>
              <a:rPr dirty="0" sz="1600">
                <a:latin typeface="Arial"/>
                <a:cs typeface="Arial"/>
              </a:rPr>
              <a:t>`data.drop(columns=['nameOrig',</a:t>
            </a:r>
            <a:r>
              <a:rPr dirty="0" sz="1600" spc="-5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'nameDest'],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inplace=True)`: </a:t>
            </a:r>
            <a:r>
              <a:rPr dirty="0" sz="1600">
                <a:latin typeface="Arial"/>
                <a:cs typeface="Arial"/>
              </a:rPr>
              <a:t>This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line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drops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columns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'nameOrig'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'nameDest'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from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DataFrame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`data`.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4443" y="719999"/>
            <a:ext cx="6095490" cy="166561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698668"/>
            <a:ext cx="3909695" cy="2692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Model</a:t>
            </a:r>
            <a:r>
              <a:rPr dirty="0" u="sng" sz="1600" spc="-35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Selection,</a:t>
            </a:r>
            <a:r>
              <a:rPr dirty="0" u="sng" sz="1600" spc="-2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spc="-1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Training</a:t>
            </a:r>
            <a:r>
              <a:rPr dirty="0" u="sng" sz="1600" spc="-25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and</a:t>
            </a:r>
            <a:r>
              <a:rPr dirty="0" u="sng" sz="1600" spc="-2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spc="-1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Validation</a:t>
            </a:r>
            <a:endParaRPr sz="1600">
              <a:latin typeface="Arial"/>
              <a:cs typeface="Arial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707300" y="2235368"/>
            <a:ext cx="6022975" cy="46888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263525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`train_test_split`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split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training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testing sets.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480059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`cross_val_score`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`cross_val_predict`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are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cross- </a:t>
            </a:r>
            <a:r>
              <a:rPr dirty="0" sz="1600">
                <a:latin typeface="Arial"/>
                <a:cs typeface="Arial"/>
              </a:rPr>
              <a:t>validation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evaluate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model's</a:t>
            </a:r>
            <a:r>
              <a:rPr dirty="0" sz="1600" spc="-10">
                <a:latin typeface="Arial"/>
                <a:cs typeface="Arial"/>
              </a:rPr>
              <a:t> performance.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508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`LogisticRegression`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linear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binary</a:t>
            </a:r>
            <a:r>
              <a:rPr dirty="0" sz="1600" spc="-10">
                <a:latin typeface="Arial"/>
                <a:cs typeface="Arial"/>
              </a:rPr>
              <a:t> classification tasks.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260985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`DecisionTreeClassifier`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that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tree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structure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for </a:t>
            </a:r>
            <a:r>
              <a:rPr dirty="0" sz="1600">
                <a:latin typeface="Arial"/>
                <a:cs typeface="Arial"/>
              </a:rPr>
              <a:t>making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decisions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during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classification.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6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dirty="0" sz="1600">
                <a:latin typeface="Arial"/>
                <a:cs typeface="Arial"/>
              </a:rPr>
              <a:t>`tree`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module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work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with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decision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trees.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750">
              <a:latin typeface="Arial"/>
              <a:cs typeface="Arial"/>
            </a:endParaRPr>
          </a:p>
          <a:p>
            <a:pPr marL="12700" marR="9525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`KNeighborsClassifier`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classification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based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on </a:t>
            </a:r>
            <a:r>
              <a:rPr dirty="0" sz="1600">
                <a:latin typeface="Arial"/>
                <a:cs typeface="Arial"/>
              </a:rPr>
              <a:t>the </a:t>
            </a:r>
            <a:r>
              <a:rPr dirty="0" sz="1600" spc="-10">
                <a:latin typeface="Arial"/>
                <a:cs typeface="Arial"/>
              </a:rPr>
              <a:t>k-</a:t>
            </a:r>
            <a:r>
              <a:rPr dirty="0" sz="1600">
                <a:latin typeface="Arial"/>
                <a:cs typeface="Arial"/>
              </a:rPr>
              <a:t>nearest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neighbors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algorithm.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33274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`RandomForestClassifier`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ensemble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that</a:t>
            </a:r>
            <a:r>
              <a:rPr dirty="0" sz="1600" spc="-10">
                <a:latin typeface="Arial"/>
                <a:cs typeface="Arial"/>
              </a:rPr>
              <a:t> combines </a:t>
            </a:r>
            <a:r>
              <a:rPr dirty="0" sz="1600">
                <a:latin typeface="Arial"/>
                <a:cs typeface="Arial"/>
              </a:rPr>
              <a:t>multiple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decision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trees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improve</a:t>
            </a:r>
            <a:r>
              <a:rPr dirty="0" sz="1600" spc="-10">
                <a:latin typeface="Arial"/>
                <a:cs typeface="Arial"/>
              </a:rPr>
              <a:t> performance.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0000" y="1251023"/>
            <a:ext cx="6119972" cy="843478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698668"/>
            <a:ext cx="1832610" cy="2692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Selecting</a:t>
            </a:r>
            <a:r>
              <a:rPr dirty="0" u="sng" sz="1600" spc="-25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spc="-1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Features</a:t>
            </a:r>
            <a:endParaRPr sz="1600">
              <a:latin typeface="Arial"/>
              <a:cs typeface="Arial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707300" y="4584867"/>
            <a:ext cx="6111240" cy="22123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52069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dataset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split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feature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variables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`X`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target </a:t>
            </a:r>
            <a:r>
              <a:rPr dirty="0" sz="1600">
                <a:latin typeface="Arial"/>
                <a:cs typeface="Arial"/>
              </a:rPr>
              <a:t>variable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`y`.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`X`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DataFrame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contains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all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columns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except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for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'isFraud'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column,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which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corresponds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features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to </a:t>
            </a:r>
            <a:r>
              <a:rPr dirty="0" sz="1600">
                <a:latin typeface="Arial"/>
                <a:cs typeface="Arial"/>
              </a:rPr>
              <a:t>predict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label.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508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'isFraud'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column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assigned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`y`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Series,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which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represents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target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variable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containing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labels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detection.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 spc="-20">
                <a:latin typeface="Arial"/>
                <a:cs typeface="Arial"/>
              </a:rPr>
              <a:t>This </a:t>
            </a:r>
            <a:r>
              <a:rPr dirty="0" sz="1600">
                <a:latin typeface="Arial"/>
                <a:cs typeface="Arial"/>
              </a:rPr>
              <a:t>separation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allows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machine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learning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features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`X`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predict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target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variable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0">
                <a:latin typeface="Arial"/>
                <a:cs typeface="Arial"/>
              </a:rPr>
              <a:t>`y`.</a:t>
            </a:r>
            <a:endParaRPr sz="1600">
              <a:latin typeface="Arial"/>
              <a:cs typeface="Arial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707300" y="7645567"/>
            <a:ext cx="5378450" cy="5105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5080">
              <a:lnSpc>
                <a:spcPts val="1900"/>
              </a:lnSpc>
              <a:spcBef>
                <a:spcPts val="180"/>
              </a:spcBef>
            </a:pPr>
            <a:r>
              <a:rPr dirty="0" sz="1600" b="1">
                <a:latin typeface="Arial"/>
                <a:cs typeface="Arial"/>
              </a:rPr>
              <a:t>Train</a:t>
            </a:r>
            <a:r>
              <a:rPr dirty="0" sz="1600" spc="-3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test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split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divides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the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data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such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that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70%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is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use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spc="-25" b="1">
                <a:latin typeface="Arial"/>
                <a:cs typeface="Arial"/>
              </a:rPr>
              <a:t>for </a:t>
            </a:r>
            <a:r>
              <a:rPr dirty="0" sz="1600" b="1">
                <a:latin typeface="Arial"/>
                <a:cs typeface="Arial"/>
              </a:rPr>
              <a:t>training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and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30%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is</a:t>
            </a:r>
            <a:r>
              <a:rPr dirty="0" sz="1600" spc="-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used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for</a:t>
            </a:r>
            <a:r>
              <a:rPr dirty="0" sz="1600" spc="-5" b="1">
                <a:latin typeface="Arial"/>
                <a:cs typeface="Arial"/>
              </a:rPr>
              <a:t> </a:t>
            </a:r>
            <a:r>
              <a:rPr dirty="0" sz="1600" spc="-10" b="1">
                <a:latin typeface="Arial"/>
                <a:cs typeface="Arial"/>
              </a:rPr>
              <a:t>testing.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0000" y="1384016"/>
            <a:ext cx="6120055" cy="2571804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20000" y="7146483"/>
            <a:ext cx="6120075" cy="346791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1930568"/>
            <a:ext cx="5398770" cy="22504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>
                <a:latin typeface="Arial"/>
                <a:cs typeface="Arial"/>
              </a:rPr>
              <a:t>Four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different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machine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learning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are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being</a:t>
            </a:r>
            <a:r>
              <a:rPr dirty="0" sz="1600" spc="-10">
                <a:latin typeface="Arial"/>
                <a:cs typeface="Arial"/>
              </a:rPr>
              <a:t> initialized: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700">
              <a:latin typeface="Arial"/>
              <a:cs typeface="Arial"/>
            </a:endParaRPr>
          </a:p>
          <a:p>
            <a:pPr marL="237490" indent="-224790">
              <a:lnSpc>
                <a:spcPct val="100000"/>
              </a:lnSpc>
              <a:buAutoNum type="arabicPeriod"/>
              <a:tabLst>
                <a:tab pos="237490" algn="l"/>
              </a:tabLst>
            </a:pPr>
            <a:r>
              <a:rPr dirty="0" sz="1600">
                <a:latin typeface="Arial"/>
                <a:cs typeface="Arial"/>
              </a:rPr>
              <a:t>`DT`: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Decision</a:t>
            </a:r>
            <a:r>
              <a:rPr dirty="0" sz="1600" spc="-6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Tree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Classifier.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Font typeface="Arial"/>
              <a:buAutoNum type="arabicPeriod"/>
            </a:pPr>
            <a:endParaRPr sz="1700">
              <a:latin typeface="Arial"/>
              <a:cs typeface="Arial"/>
            </a:endParaRPr>
          </a:p>
          <a:p>
            <a:pPr marL="237490" indent="-224790">
              <a:lnSpc>
                <a:spcPct val="100000"/>
              </a:lnSpc>
              <a:buAutoNum type="arabicPeriod"/>
              <a:tabLst>
                <a:tab pos="237490" algn="l"/>
              </a:tabLst>
            </a:pPr>
            <a:r>
              <a:rPr dirty="0" sz="1600">
                <a:latin typeface="Arial"/>
                <a:cs typeface="Arial"/>
              </a:rPr>
              <a:t>`RF`: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Random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Forest</a:t>
            </a:r>
            <a:r>
              <a:rPr dirty="0" sz="1600" spc="-10">
                <a:latin typeface="Arial"/>
                <a:cs typeface="Arial"/>
              </a:rPr>
              <a:t> Classifier.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Font typeface="Arial"/>
              <a:buAutoNum type="arabicPeriod"/>
            </a:pPr>
            <a:endParaRPr sz="1700">
              <a:latin typeface="Arial"/>
              <a:cs typeface="Arial"/>
            </a:endParaRPr>
          </a:p>
          <a:p>
            <a:pPr marL="237490" indent="-224790">
              <a:lnSpc>
                <a:spcPct val="100000"/>
              </a:lnSpc>
              <a:buAutoNum type="arabicPeriod"/>
              <a:tabLst>
                <a:tab pos="237490" algn="l"/>
              </a:tabLst>
            </a:pPr>
            <a:r>
              <a:rPr dirty="0" sz="1600">
                <a:latin typeface="Arial"/>
                <a:cs typeface="Arial"/>
              </a:rPr>
              <a:t>`LR`: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Logistic</a:t>
            </a:r>
            <a:r>
              <a:rPr dirty="0" sz="1600" spc="-10">
                <a:latin typeface="Arial"/>
                <a:cs typeface="Arial"/>
              </a:rPr>
              <a:t> Regression.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Font typeface="Arial"/>
              <a:buAutoNum type="arabicPeriod"/>
            </a:pPr>
            <a:endParaRPr sz="1700">
              <a:latin typeface="Arial"/>
              <a:cs typeface="Arial"/>
            </a:endParaRPr>
          </a:p>
          <a:p>
            <a:pPr marL="237490" indent="-224790">
              <a:lnSpc>
                <a:spcPct val="100000"/>
              </a:lnSpc>
              <a:buAutoNum type="arabicPeriod"/>
              <a:tabLst>
                <a:tab pos="237490" algn="l"/>
              </a:tabLst>
            </a:pPr>
            <a:r>
              <a:rPr dirty="0" sz="1600">
                <a:latin typeface="Arial"/>
                <a:cs typeface="Arial"/>
              </a:rPr>
              <a:t>`KN`:</a:t>
            </a:r>
            <a:r>
              <a:rPr dirty="0" sz="1600" spc="-10">
                <a:latin typeface="Arial"/>
                <a:cs typeface="Arial"/>
              </a:rPr>
              <a:t> K-</a:t>
            </a:r>
            <a:r>
              <a:rPr dirty="0" sz="1600">
                <a:latin typeface="Arial"/>
                <a:cs typeface="Arial"/>
              </a:rPr>
              <a:t>Nearest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Neighbors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Classifier.</a:t>
            </a:r>
            <a:endParaRPr sz="1600">
              <a:latin typeface="Arial"/>
              <a:cs typeface="Arial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707300" y="4902367"/>
            <a:ext cx="6090920" cy="9931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5080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These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will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training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evaluation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predict </a:t>
            </a:r>
            <a:r>
              <a:rPr dirty="0" sz="1600">
                <a:latin typeface="Arial"/>
                <a:cs typeface="Arial"/>
              </a:rPr>
              <a:t>payment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based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given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features.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will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compared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identify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which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performs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better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terms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accuracy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other </a:t>
            </a:r>
            <a:r>
              <a:rPr dirty="0" sz="1600">
                <a:latin typeface="Arial"/>
                <a:cs typeface="Arial"/>
              </a:rPr>
              <a:t>evaluation</a:t>
            </a:r>
            <a:r>
              <a:rPr dirty="0" sz="1600" spc="-10">
                <a:latin typeface="Arial"/>
                <a:cs typeface="Arial"/>
              </a:rPr>
              <a:t> metrics.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0000" y="498816"/>
            <a:ext cx="6119889" cy="752466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3124368"/>
            <a:ext cx="5989955" cy="39141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231140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code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defines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called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`plot_confusion_matrix`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0">
                <a:latin typeface="Arial"/>
                <a:cs typeface="Arial"/>
              </a:rPr>
              <a:t>that </a:t>
            </a:r>
            <a:r>
              <a:rPr dirty="0" sz="1600">
                <a:latin typeface="Arial"/>
                <a:cs typeface="Arial"/>
              </a:rPr>
              <a:t>takes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test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labels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(`y_test`)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model's</a:t>
            </a:r>
            <a:r>
              <a:rPr dirty="0" sz="1600" spc="-10">
                <a:latin typeface="Arial"/>
                <a:cs typeface="Arial"/>
              </a:rPr>
              <a:t> predictions </a:t>
            </a:r>
            <a:r>
              <a:rPr dirty="0" sz="1600">
                <a:latin typeface="Arial"/>
                <a:cs typeface="Arial"/>
              </a:rPr>
              <a:t>(`prediction`)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inputs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creates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heatmap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confusion </a:t>
            </a:r>
            <a:r>
              <a:rPr dirty="0" sz="1600">
                <a:latin typeface="Arial"/>
                <a:cs typeface="Arial"/>
              </a:rPr>
              <a:t>matrix.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confusion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matrix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table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evaluate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performance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classification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showing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number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of </a:t>
            </a:r>
            <a:r>
              <a:rPr dirty="0" sz="1600">
                <a:latin typeface="Arial"/>
                <a:cs typeface="Arial"/>
              </a:rPr>
              <a:t>true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positive,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true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negative,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false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positive,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false</a:t>
            </a:r>
            <a:r>
              <a:rPr dirty="0" sz="1600" spc="-10">
                <a:latin typeface="Arial"/>
                <a:cs typeface="Arial"/>
              </a:rPr>
              <a:t> negative predictions.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2794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`seaborn`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`matplotlib`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libraries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create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heatmap.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color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scheme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heatmap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specified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as </a:t>
            </a:r>
            <a:r>
              <a:rPr dirty="0" sz="1600">
                <a:latin typeface="Arial"/>
                <a:cs typeface="Arial"/>
              </a:rPr>
              <a:t>'rainbow',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annotations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are added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each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cell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heatmap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display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counts.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508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After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defining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will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visualize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confusion </a:t>
            </a:r>
            <a:r>
              <a:rPr dirty="0" sz="1600">
                <a:latin typeface="Arial"/>
                <a:cs typeface="Arial"/>
              </a:rPr>
              <a:t>matrices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different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machine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learning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evaluate</a:t>
            </a:r>
            <a:r>
              <a:rPr dirty="0" sz="1600" spc="-10">
                <a:latin typeface="Arial"/>
                <a:cs typeface="Arial"/>
              </a:rPr>
              <a:t> their </a:t>
            </a:r>
            <a:r>
              <a:rPr dirty="0" sz="1600">
                <a:latin typeface="Arial"/>
                <a:cs typeface="Arial"/>
              </a:rPr>
              <a:t>performance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predicting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payment</a:t>
            </a:r>
            <a:r>
              <a:rPr dirty="0" sz="1600" spc="-10">
                <a:latin typeface="Arial"/>
                <a:cs typeface="Arial"/>
              </a:rPr>
              <a:t> fraud.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8954" y="731185"/>
            <a:ext cx="6106795" cy="176514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2375068"/>
            <a:ext cx="6087745" cy="32283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132715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code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defines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called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`trainer`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training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machine </a:t>
            </a:r>
            <a:r>
              <a:rPr dirty="0" sz="1600">
                <a:latin typeface="Arial"/>
                <a:cs typeface="Arial"/>
              </a:rPr>
              <a:t>learning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evaluating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accuracy.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takes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following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parameters: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650">
              <a:latin typeface="Arial"/>
              <a:cs typeface="Arial"/>
            </a:endParaRPr>
          </a:p>
          <a:p>
            <a:pPr marL="135890" indent="-123189">
              <a:lnSpc>
                <a:spcPct val="100000"/>
              </a:lnSpc>
              <a:buChar char="-"/>
              <a:tabLst>
                <a:tab pos="135890" algn="l"/>
              </a:tabLst>
            </a:pPr>
            <a:r>
              <a:rPr dirty="0" sz="1600">
                <a:latin typeface="Arial"/>
                <a:cs typeface="Arial"/>
              </a:rPr>
              <a:t>`model`:</a:t>
            </a:r>
            <a:r>
              <a:rPr dirty="0" sz="1600" spc="-5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machine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learning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trained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evaluated.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Font typeface="Arial"/>
              <a:buChar char="-"/>
            </a:pPr>
            <a:endParaRPr sz="1700">
              <a:latin typeface="Arial"/>
              <a:cs typeface="Arial"/>
            </a:endParaRPr>
          </a:p>
          <a:p>
            <a:pPr marL="135890" indent="-123189">
              <a:lnSpc>
                <a:spcPct val="100000"/>
              </a:lnSpc>
              <a:buChar char="-"/>
              <a:tabLst>
                <a:tab pos="135890" algn="l"/>
              </a:tabLst>
            </a:pPr>
            <a:r>
              <a:rPr dirty="0" sz="1600">
                <a:latin typeface="Arial"/>
                <a:cs typeface="Arial"/>
              </a:rPr>
              <a:t>`X_train`:</a:t>
            </a:r>
            <a:r>
              <a:rPr dirty="0" sz="1600" spc="-5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features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training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data.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Font typeface="Arial"/>
              <a:buChar char="-"/>
            </a:pPr>
            <a:endParaRPr sz="1700">
              <a:latin typeface="Arial"/>
              <a:cs typeface="Arial"/>
            </a:endParaRPr>
          </a:p>
          <a:p>
            <a:pPr marL="135890" indent="-123189">
              <a:lnSpc>
                <a:spcPct val="100000"/>
              </a:lnSpc>
              <a:buChar char="-"/>
              <a:tabLst>
                <a:tab pos="135890" algn="l"/>
              </a:tabLst>
            </a:pPr>
            <a:r>
              <a:rPr dirty="0" sz="1600">
                <a:latin typeface="Arial"/>
                <a:cs typeface="Arial"/>
              </a:rPr>
              <a:t>`y_train`:</a:t>
            </a:r>
            <a:r>
              <a:rPr dirty="0" sz="1600" spc="-5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labels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training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data.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Font typeface="Arial"/>
              <a:buChar char="-"/>
            </a:pPr>
            <a:endParaRPr sz="1700">
              <a:latin typeface="Arial"/>
              <a:cs typeface="Arial"/>
            </a:endParaRPr>
          </a:p>
          <a:p>
            <a:pPr marL="135890" indent="-123189">
              <a:lnSpc>
                <a:spcPct val="100000"/>
              </a:lnSpc>
              <a:buChar char="-"/>
              <a:tabLst>
                <a:tab pos="135890" algn="l"/>
              </a:tabLst>
            </a:pPr>
            <a:r>
              <a:rPr dirty="0" sz="1600">
                <a:latin typeface="Arial"/>
                <a:cs typeface="Arial"/>
              </a:rPr>
              <a:t>`X_test`:</a:t>
            </a:r>
            <a:r>
              <a:rPr dirty="0" sz="1600" spc="-5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features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test</a:t>
            </a:r>
            <a:r>
              <a:rPr dirty="0" sz="1600" spc="-10">
                <a:latin typeface="Arial"/>
                <a:cs typeface="Arial"/>
              </a:rPr>
              <a:t> data.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Font typeface="Arial"/>
              <a:buChar char="-"/>
            </a:pPr>
            <a:endParaRPr sz="1700">
              <a:latin typeface="Arial"/>
              <a:cs typeface="Arial"/>
            </a:endParaRPr>
          </a:p>
          <a:p>
            <a:pPr marL="135890" indent="-123189">
              <a:lnSpc>
                <a:spcPct val="100000"/>
              </a:lnSpc>
              <a:buChar char="-"/>
              <a:tabLst>
                <a:tab pos="135890" algn="l"/>
              </a:tabLst>
            </a:pPr>
            <a:r>
              <a:rPr dirty="0" sz="1600">
                <a:latin typeface="Arial"/>
                <a:cs typeface="Arial"/>
              </a:rPr>
              <a:t>`y_test`:</a:t>
            </a:r>
            <a:r>
              <a:rPr dirty="0" sz="1600" spc="-5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labels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test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0">
                <a:latin typeface="Arial"/>
                <a:cs typeface="Arial"/>
              </a:rPr>
              <a:t>data.</a:t>
            </a:r>
            <a:endParaRPr sz="1600">
              <a:latin typeface="Arial"/>
              <a:cs typeface="Arial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707300" y="6324767"/>
            <a:ext cx="6109970" cy="31902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5080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Inside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trained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training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using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`fit`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method.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Then,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make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predictions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test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`predict`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method.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accuracy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score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calculated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using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`accuracy_score`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from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`sklearn.metrics`.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57785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`classification_report`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generate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text</a:t>
            </a:r>
            <a:r>
              <a:rPr dirty="0" sz="1600" spc="-10">
                <a:latin typeface="Arial"/>
                <a:cs typeface="Arial"/>
              </a:rPr>
              <a:t> report </a:t>
            </a:r>
            <a:r>
              <a:rPr dirty="0" sz="1600">
                <a:latin typeface="Arial"/>
                <a:cs typeface="Arial"/>
              </a:rPr>
              <a:t>showing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precision,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recall,</a:t>
            </a:r>
            <a:r>
              <a:rPr dirty="0" sz="1600" spc="-10">
                <a:latin typeface="Arial"/>
                <a:cs typeface="Arial"/>
              </a:rPr>
              <a:t> F1-</a:t>
            </a:r>
            <a:r>
              <a:rPr dirty="0" sz="1600">
                <a:latin typeface="Arial"/>
                <a:cs typeface="Arial"/>
              </a:rPr>
              <a:t>score,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support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each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class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classification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problem.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report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printed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console.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272415">
              <a:lnSpc>
                <a:spcPts val="1900"/>
              </a:lnSpc>
            </a:pPr>
            <a:r>
              <a:rPr dirty="0" sz="1600" spc="-10">
                <a:latin typeface="Arial"/>
                <a:cs typeface="Arial"/>
              </a:rPr>
              <a:t>Finally,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calls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`plot_confusion_matrix`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to </a:t>
            </a:r>
            <a:r>
              <a:rPr dirty="0" sz="1600">
                <a:latin typeface="Arial"/>
                <a:cs typeface="Arial"/>
              </a:rPr>
              <a:t>visualize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confusion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matrix,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which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provides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insights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performance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terms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true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positive,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true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negative, </a:t>
            </a:r>
            <a:r>
              <a:rPr dirty="0" sz="1600">
                <a:latin typeface="Arial"/>
                <a:cs typeface="Arial"/>
              </a:rPr>
              <a:t>false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positive,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false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negative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predictions.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35692" y="719999"/>
            <a:ext cx="6104336" cy="1515681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698668"/>
            <a:ext cx="1949450" cy="2692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Result</a:t>
            </a:r>
            <a:r>
              <a:rPr dirty="0" u="sng" sz="1600" spc="-15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and</a:t>
            </a:r>
            <a:r>
              <a:rPr dirty="0" u="sng" sz="1600" spc="-65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spc="-1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Analysis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0000" y="1135514"/>
            <a:ext cx="6120166" cy="8578074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4026067"/>
            <a:ext cx="6091555" cy="36728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208279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code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`trainer`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evaluate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multiple </a:t>
            </a:r>
            <a:r>
              <a:rPr dirty="0" sz="1600">
                <a:latin typeface="Arial"/>
                <a:cs typeface="Arial"/>
              </a:rPr>
              <a:t>machine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learning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models</a:t>
            </a:r>
            <a:r>
              <a:rPr dirty="0" sz="1600" spc="-10">
                <a:latin typeface="Arial"/>
                <a:cs typeface="Arial"/>
              </a:rPr>
              <a:t> iteratively.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`models`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list</a:t>
            </a:r>
            <a:r>
              <a:rPr dirty="0" sz="1600" spc="-10">
                <a:latin typeface="Arial"/>
                <a:cs typeface="Arial"/>
              </a:rPr>
              <a:t> contains </a:t>
            </a:r>
            <a:r>
              <a:rPr dirty="0" sz="1600">
                <a:latin typeface="Arial"/>
                <a:cs typeface="Arial"/>
              </a:rPr>
              <a:t>different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classifiers: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DecisionTreeClassifier, RandomForestClassifier,</a:t>
            </a:r>
            <a:r>
              <a:rPr dirty="0" sz="1600" spc="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LogisticRegression,</a:t>
            </a:r>
            <a:r>
              <a:rPr dirty="0" sz="1600" spc="4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and </a:t>
            </a:r>
            <a:r>
              <a:rPr dirty="0" sz="1600" spc="-10">
                <a:latin typeface="Arial"/>
                <a:cs typeface="Arial"/>
              </a:rPr>
              <a:t>KNeighborsClassifier.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algn="just" marL="12700" marR="508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`for`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loop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iterates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over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each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`models`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list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 </a:t>
            </a:r>
            <a:r>
              <a:rPr dirty="0" sz="1600" spc="-10">
                <a:latin typeface="Arial"/>
                <a:cs typeface="Arial"/>
              </a:rPr>
              <a:t>calls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`trainer`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with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corresponding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argument. </a:t>
            </a:r>
            <a:r>
              <a:rPr dirty="0" sz="1600">
                <a:latin typeface="Arial"/>
                <a:cs typeface="Arial"/>
              </a:rPr>
              <a:t>Inside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loop,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each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trained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training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(`X_train`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`y_train`)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evaluated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test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(`X_test`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`y_test`) </a:t>
            </a:r>
            <a:r>
              <a:rPr dirty="0" sz="1600">
                <a:latin typeface="Arial"/>
                <a:cs typeface="Arial"/>
              </a:rPr>
              <a:t>using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`trainer`</a:t>
            </a:r>
            <a:r>
              <a:rPr dirty="0" sz="1600" spc="-10">
                <a:latin typeface="Arial"/>
                <a:cs typeface="Arial"/>
              </a:rPr>
              <a:t> function.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50165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This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loop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enables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you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quickly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evaluate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multiple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models </a:t>
            </a:r>
            <a:r>
              <a:rPr dirty="0" sz="1600">
                <a:latin typeface="Arial"/>
                <a:cs typeface="Arial"/>
              </a:rPr>
              <a:t>using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same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dataset,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making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easier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compare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their </a:t>
            </a:r>
            <a:r>
              <a:rPr dirty="0" sz="1600">
                <a:latin typeface="Arial"/>
                <a:cs typeface="Arial"/>
              </a:rPr>
              <a:t>performance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select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best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your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specific</a:t>
            </a:r>
            <a:r>
              <a:rPr dirty="0" sz="1600" spc="-10">
                <a:latin typeface="Arial"/>
                <a:cs typeface="Arial"/>
              </a:rPr>
              <a:t> problem.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71520" y="747363"/>
            <a:ext cx="2561589" cy="262234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698668"/>
            <a:ext cx="6098540" cy="565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The</a:t>
            </a:r>
            <a:r>
              <a:rPr dirty="0" u="sng" sz="1600" spc="-65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Decision</a:t>
            </a:r>
            <a:r>
              <a:rPr dirty="0" u="sng" sz="1600" spc="-55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Tree</a:t>
            </a:r>
            <a:r>
              <a:rPr dirty="0" u="sng" sz="1600" spc="-5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spc="-1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model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50">
              <a:latin typeface="Arial"/>
              <a:cs typeface="Arial"/>
            </a:endParaRPr>
          </a:p>
          <a:p>
            <a:pPr marL="12700" marR="508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Precision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Score: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means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that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82%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all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things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predicted </a:t>
            </a:r>
            <a:r>
              <a:rPr dirty="0" sz="1600">
                <a:latin typeface="Arial"/>
                <a:cs typeface="Arial"/>
              </a:rPr>
              <a:t>came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true.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that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82%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clients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were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detected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be </a:t>
            </a:r>
            <a:r>
              <a:rPr dirty="0" sz="1600" spc="-10">
                <a:latin typeface="Arial"/>
                <a:cs typeface="Arial"/>
              </a:rPr>
              <a:t>fraudulent.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57785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Recall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Score: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all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actual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positives,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only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predicted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81%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it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 </a:t>
            </a:r>
            <a:r>
              <a:rPr dirty="0" sz="1600" spc="-10">
                <a:latin typeface="Arial"/>
                <a:cs typeface="Arial"/>
              </a:rPr>
              <a:t>true.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6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Random</a:t>
            </a:r>
            <a:r>
              <a:rPr dirty="0" u="sng" sz="1600" spc="-4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Forest</a:t>
            </a:r>
            <a:r>
              <a:rPr dirty="0" u="sng" sz="1600" spc="-45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Tree</a:t>
            </a:r>
            <a:r>
              <a:rPr dirty="0" u="sng" sz="1600" spc="-35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spc="-2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model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50">
              <a:latin typeface="Arial"/>
              <a:cs typeface="Arial"/>
            </a:endParaRPr>
          </a:p>
          <a:p>
            <a:pPr marL="12700" marR="508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Precision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Score: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means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that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98%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all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things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predicted </a:t>
            </a:r>
            <a:r>
              <a:rPr dirty="0" sz="1600">
                <a:latin typeface="Arial"/>
                <a:cs typeface="Arial"/>
              </a:rPr>
              <a:t>came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true.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that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98%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clients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was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detected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50">
                <a:latin typeface="Arial"/>
                <a:cs typeface="Arial"/>
              </a:rPr>
              <a:t>a </a:t>
            </a:r>
            <a:r>
              <a:rPr dirty="0" sz="1600">
                <a:latin typeface="Arial"/>
                <a:cs typeface="Arial"/>
              </a:rPr>
              <a:t>fraudulent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transaction.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57785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Recall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Score: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all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actual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positives,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only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predicted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79%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it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 </a:t>
            </a:r>
            <a:r>
              <a:rPr dirty="0" sz="1600" spc="-10">
                <a:latin typeface="Arial"/>
                <a:cs typeface="Arial"/>
              </a:rPr>
              <a:t>true.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8001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Both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Decision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Tree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Random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Forest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outperform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Logistic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Regression 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K-</a:t>
            </a:r>
            <a:r>
              <a:rPr dirty="0" sz="1600">
                <a:latin typeface="Arial"/>
                <a:cs typeface="Arial"/>
              </a:rPr>
              <a:t>Nearest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Neighbors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 by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 </a:t>
            </a:r>
            <a:r>
              <a:rPr dirty="0" sz="1600" spc="-20">
                <a:latin typeface="Arial"/>
                <a:cs typeface="Arial"/>
              </a:rPr>
              <a:t>wide </a:t>
            </a:r>
            <a:r>
              <a:rPr dirty="0" sz="1600">
                <a:latin typeface="Arial"/>
                <a:cs typeface="Arial"/>
              </a:rPr>
              <a:t>margin.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Since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both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have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similar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recall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scores,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should </a:t>
            </a:r>
            <a:r>
              <a:rPr dirty="0" sz="1600">
                <a:latin typeface="Arial"/>
                <a:cs typeface="Arial"/>
              </a:rPr>
              <a:t>perform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 </a:t>
            </a:r>
            <a:r>
              <a:rPr dirty="0" sz="1600" spc="-10">
                <a:latin typeface="Arial"/>
                <a:cs typeface="Arial"/>
              </a:rPr>
              <a:t>cross-</a:t>
            </a:r>
            <a:r>
              <a:rPr dirty="0" sz="1600">
                <a:latin typeface="Arial"/>
                <a:cs typeface="Arial"/>
              </a:rPr>
              <a:t>validation of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 two models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so we may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declare </a:t>
            </a:r>
            <a:r>
              <a:rPr dirty="0" sz="1600">
                <a:latin typeface="Arial"/>
                <a:cs typeface="Arial"/>
              </a:rPr>
              <a:t>which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best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performer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with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more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certainty.</a:t>
            </a:r>
            <a:endParaRPr sz="1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2984668"/>
            <a:ext cx="6144895" cy="44094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86995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provided code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performs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cross-</a:t>
            </a:r>
            <a:r>
              <a:rPr dirty="0" sz="1600">
                <a:latin typeface="Arial"/>
                <a:cs typeface="Arial"/>
              </a:rPr>
              <a:t>validation 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 Decision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 spc="-20">
                <a:latin typeface="Arial"/>
                <a:cs typeface="Arial"/>
              </a:rPr>
              <a:t>Tree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Random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Forest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 </a:t>
            </a:r>
            <a:r>
              <a:rPr dirty="0" sz="1600" spc="-10">
                <a:latin typeface="Arial"/>
                <a:cs typeface="Arial"/>
              </a:rPr>
              <a:t>`cross_validate`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from</a:t>
            </a:r>
            <a:r>
              <a:rPr dirty="0" sz="1600" spc="-10">
                <a:latin typeface="Arial"/>
                <a:cs typeface="Arial"/>
              </a:rPr>
              <a:t> scikit-</a:t>
            </a:r>
            <a:r>
              <a:rPr dirty="0" sz="1600">
                <a:latin typeface="Arial"/>
                <a:cs typeface="Arial"/>
              </a:rPr>
              <a:t>learn.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`recall_macro`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scoring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metric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0">
                <a:latin typeface="Arial"/>
                <a:cs typeface="Arial"/>
              </a:rPr>
              <a:t>used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evaluate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models.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4064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`cross_validate`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returns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dictionary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containing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scores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each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fold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specified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scoring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metric.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mean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recall </a:t>
            </a:r>
            <a:r>
              <a:rPr dirty="0" sz="1600">
                <a:latin typeface="Arial"/>
                <a:cs typeface="Arial"/>
              </a:rPr>
              <a:t>score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calculated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each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`np.mean` function.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85725">
              <a:lnSpc>
                <a:spcPts val="1900"/>
              </a:lnSpc>
            </a:pPr>
            <a:r>
              <a:rPr dirty="0" sz="1600" spc="-10">
                <a:latin typeface="Arial"/>
                <a:cs typeface="Arial"/>
              </a:rPr>
              <a:t>Finally,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code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prints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mean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recall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scores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both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Decision </a:t>
            </a:r>
            <a:r>
              <a:rPr dirty="0" sz="1600">
                <a:latin typeface="Arial"/>
                <a:cs typeface="Arial"/>
              </a:rPr>
              <a:t>Tree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Random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Forest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models,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which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give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indication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how </a:t>
            </a:r>
            <a:r>
              <a:rPr dirty="0" sz="1600">
                <a:latin typeface="Arial"/>
                <a:cs typeface="Arial"/>
              </a:rPr>
              <a:t>well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perform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average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across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different</a:t>
            </a:r>
            <a:r>
              <a:rPr dirty="0" sz="1600" spc="-10">
                <a:latin typeface="Arial"/>
                <a:cs typeface="Arial"/>
              </a:rPr>
              <a:t> cross- </a:t>
            </a:r>
            <a:r>
              <a:rPr dirty="0" sz="1600">
                <a:latin typeface="Arial"/>
                <a:cs typeface="Arial"/>
              </a:rPr>
              <a:t>validation</a:t>
            </a:r>
            <a:r>
              <a:rPr dirty="0" sz="1600" spc="-10">
                <a:latin typeface="Arial"/>
                <a:cs typeface="Arial"/>
              </a:rPr>
              <a:t> folds.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5080">
              <a:lnSpc>
                <a:spcPts val="1900"/>
              </a:lnSpc>
            </a:pPr>
            <a:r>
              <a:rPr dirty="0" sz="1600" b="1">
                <a:latin typeface="Arial"/>
                <a:cs typeface="Arial"/>
              </a:rPr>
              <a:t>Upon</a:t>
            </a:r>
            <a:r>
              <a:rPr dirty="0" sz="1600" spc="-3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training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and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evaluating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our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classification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models,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spc="-25" b="1">
                <a:latin typeface="Arial"/>
                <a:cs typeface="Arial"/>
              </a:rPr>
              <a:t>we </a:t>
            </a:r>
            <a:r>
              <a:rPr dirty="0" sz="1600" b="1">
                <a:latin typeface="Arial"/>
                <a:cs typeface="Arial"/>
              </a:rPr>
              <a:t>found</a:t>
            </a:r>
            <a:r>
              <a:rPr dirty="0" sz="1600" spc="-3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that</a:t>
            </a:r>
            <a:r>
              <a:rPr dirty="0" sz="1600" spc="-2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the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Random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Forest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and</a:t>
            </a:r>
            <a:r>
              <a:rPr dirty="0" sz="1600" spc="-2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Decision</a:t>
            </a:r>
            <a:r>
              <a:rPr dirty="0" sz="1600" spc="-2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Tree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performed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 spc="-25" b="1">
                <a:latin typeface="Arial"/>
                <a:cs typeface="Arial"/>
              </a:rPr>
              <a:t>the </a:t>
            </a:r>
            <a:r>
              <a:rPr dirty="0" sz="1600" spc="-10" b="1">
                <a:latin typeface="Arial"/>
                <a:cs typeface="Arial"/>
              </a:rPr>
              <a:t>best.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2247" y="719999"/>
            <a:ext cx="6117750" cy="15988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698668"/>
            <a:ext cx="6091555" cy="58191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1600" spc="-1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Introduction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700">
              <a:latin typeface="Arial"/>
              <a:cs typeface="Arial"/>
            </a:endParaRPr>
          </a:p>
          <a:p>
            <a:pPr marL="12700" marR="508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rising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threat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payment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has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become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significant </a:t>
            </a:r>
            <a:r>
              <a:rPr dirty="0" sz="1600">
                <a:latin typeface="Arial"/>
                <a:cs typeface="Arial"/>
              </a:rPr>
              <a:t>challenge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financial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institutions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worldwide.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 spc="-75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address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this</a:t>
            </a:r>
            <a:r>
              <a:rPr dirty="0" sz="1600" spc="-10">
                <a:latin typeface="Arial"/>
                <a:cs typeface="Arial"/>
              </a:rPr>
              <a:t> issue, </a:t>
            </a:r>
            <a:r>
              <a:rPr dirty="0" sz="1600">
                <a:latin typeface="Arial"/>
                <a:cs typeface="Arial"/>
              </a:rPr>
              <a:t>machine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learning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offer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promising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solution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by</a:t>
            </a:r>
            <a:r>
              <a:rPr dirty="0" sz="1600" spc="-10">
                <a:latin typeface="Arial"/>
                <a:cs typeface="Arial"/>
              </a:rPr>
              <a:t> providing real-</a:t>
            </a:r>
            <a:r>
              <a:rPr dirty="0" sz="1600">
                <a:latin typeface="Arial"/>
                <a:cs typeface="Arial"/>
              </a:rPr>
              <a:t>time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detection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 prevention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fraudulent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transactions.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 </a:t>
            </a:r>
            <a:r>
              <a:rPr dirty="0" sz="1600" spc="-20">
                <a:latin typeface="Arial"/>
                <a:cs typeface="Arial"/>
              </a:rPr>
              <a:t>this </a:t>
            </a:r>
            <a:r>
              <a:rPr dirty="0" sz="1600">
                <a:latin typeface="Arial"/>
                <a:cs typeface="Arial"/>
              </a:rPr>
              <a:t>project,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aim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develop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efficient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machine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learning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for </a:t>
            </a:r>
            <a:r>
              <a:rPr dirty="0" sz="1600">
                <a:latin typeface="Arial"/>
                <a:cs typeface="Arial"/>
              </a:rPr>
              <a:t>payment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prediction.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Through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exploration,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feature </a:t>
            </a:r>
            <a:r>
              <a:rPr dirty="0" sz="1600">
                <a:latin typeface="Arial"/>
                <a:cs typeface="Arial"/>
              </a:rPr>
              <a:t>engineering,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selection,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our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goal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create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 </a:t>
            </a:r>
            <a:r>
              <a:rPr dirty="0" sz="1600" spc="-10">
                <a:latin typeface="Arial"/>
                <a:cs typeface="Arial"/>
              </a:rPr>
              <a:t>reliable </a:t>
            </a:r>
            <a:r>
              <a:rPr dirty="0" sz="1600">
                <a:latin typeface="Arial"/>
                <a:cs typeface="Arial"/>
              </a:rPr>
              <a:t>tool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that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accurately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distinguish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between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legitimate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and </a:t>
            </a:r>
            <a:r>
              <a:rPr dirty="0" sz="1600">
                <a:latin typeface="Arial"/>
                <a:cs typeface="Arial"/>
              </a:rPr>
              <a:t>fraudulent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transactions,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empowering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financial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institutions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protect </a:t>
            </a:r>
            <a:r>
              <a:rPr dirty="0" sz="1600">
                <a:latin typeface="Arial"/>
                <a:cs typeface="Arial"/>
              </a:rPr>
              <a:t>their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customers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minimise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financial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losses.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5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Data</a:t>
            </a:r>
            <a:r>
              <a:rPr dirty="0" u="sng" sz="1600" spc="-5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spc="-1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Description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700">
              <a:latin typeface="Arial"/>
              <a:cs typeface="Arial"/>
            </a:endParaRPr>
          </a:p>
          <a:p>
            <a:pPr marL="12700" marR="508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dataset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project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contains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information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about</a:t>
            </a:r>
            <a:r>
              <a:rPr dirty="0" sz="1600" spc="-10">
                <a:latin typeface="Arial"/>
                <a:cs typeface="Arial"/>
              </a:rPr>
              <a:t> financial </a:t>
            </a:r>
            <a:r>
              <a:rPr dirty="0" sz="1600">
                <a:latin typeface="Arial"/>
                <a:cs typeface="Arial"/>
              </a:rPr>
              <a:t>transactions,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including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details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such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step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(unit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time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in </a:t>
            </a:r>
            <a:r>
              <a:rPr dirty="0" sz="1600">
                <a:latin typeface="Arial"/>
                <a:cs typeface="Arial"/>
              </a:rPr>
              <a:t>hours),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type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(e.g.,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60">
                <a:latin typeface="Arial"/>
                <a:cs typeface="Arial"/>
              </a:rPr>
              <a:t>PAYMENT,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TRANSFER),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transaction </a:t>
            </a:r>
            <a:r>
              <a:rPr dirty="0" sz="1600">
                <a:latin typeface="Arial"/>
                <a:cs typeface="Arial"/>
              </a:rPr>
              <a:t>amount,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IDs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origin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destination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accounts,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their </a:t>
            </a:r>
            <a:r>
              <a:rPr dirty="0" sz="1600">
                <a:latin typeface="Arial"/>
                <a:cs typeface="Arial"/>
              </a:rPr>
              <a:t>respective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balances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before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after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target </a:t>
            </a:r>
            <a:r>
              <a:rPr dirty="0" sz="1600">
                <a:latin typeface="Arial"/>
                <a:cs typeface="Arial"/>
              </a:rPr>
              <a:t>variable,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isFraud,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binary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flag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indicating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whether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 </a:t>
            </a:r>
            <a:r>
              <a:rPr dirty="0" sz="1600" spc="-10">
                <a:latin typeface="Arial"/>
                <a:cs typeface="Arial"/>
              </a:rPr>
              <a:t>transaction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fraudulent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(1)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not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(0).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dataset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suitable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developing </a:t>
            </a:r>
            <a:r>
              <a:rPr dirty="0" sz="1600" spc="-50">
                <a:latin typeface="Arial"/>
                <a:cs typeface="Arial"/>
              </a:rPr>
              <a:t>a </a:t>
            </a:r>
            <a:r>
              <a:rPr dirty="0" sz="1600">
                <a:latin typeface="Arial"/>
                <a:cs typeface="Arial"/>
              </a:rPr>
              <a:t>machine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learning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predict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payment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based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characteristics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account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balances.</a:t>
            </a:r>
            <a:endParaRPr sz="1600">
              <a:latin typeface="Arial"/>
              <a:cs typeface="Arial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847000" y="6725166"/>
            <a:ext cx="97155" cy="5105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1910"/>
              </a:lnSpc>
              <a:spcBef>
                <a:spcPts val="100"/>
              </a:spcBef>
            </a:pP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•</a:t>
            </a:r>
            <a:endParaRPr sz="1600">
              <a:latin typeface="Arial"/>
              <a:cs typeface="Arial"/>
            </a:endParaRPr>
          </a:p>
          <a:p>
            <a:pPr marL="12700">
              <a:lnSpc>
                <a:spcPts val="1910"/>
              </a:lnSpc>
            </a:pP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•</a:t>
            </a:r>
            <a:endParaRPr sz="1600">
              <a:latin typeface="Arial"/>
              <a:cs typeface="Arial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1164500" y="6731167"/>
            <a:ext cx="5669915" cy="29235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464184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step: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represents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a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unit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of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time where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1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step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equals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1 </a:t>
            </a:r>
            <a:r>
              <a:rPr dirty="0" sz="1600" spc="-20">
                <a:solidFill>
                  <a:srgbClr val="374151"/>
                </a:solidFill>
                <a:latin typeface="Arial"/>
                <a:cs typeface="Arial"/>
              </a:rPr>
              <a:t>hour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type:</a:t>
            </a:r>
            <a:r>
              <a:rPr dirty="0" sz="1600" spc="-5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The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type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of</a:t>
            </a:r>
            <a:r>
              <a:rPr dirty="0" sz="1600" spc="-1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transaction,</a:t>
            </a:r>
            <a:r>
              <a:rPr dirty="0" sz="1600" spc="-1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including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PAYMENT,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TRANSFER,</a:t>
            </a:r>
            <a:r>
              <a:rPr dirty="0" sz="1600" spc="-20">
                <a:solidFill>
                  <a:srgbClr val="374151"/>
                </a:solidFill>
                <a:latin typeface="Arial"/>
                <a:cs typeface="Arial"/>
              </a:rPr>
              <a:t> CASH_OUT,</a:t>
            </a:r>
            <a:r>
              <a:rPr dirty="0" sz="1600" spc="-1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and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DEBIT.</a:t>
            </a:r>
            <a:endParaRPr sz="1600">
              <a:latin typeface="Arial"/>
              <a:cs typeface="Arial"/>
            </a:endParaRPr>
          </a:p>
          <a:p>
            <a:pPr marL="12700">
              <a:lnSpc>
                <a:spcPts val="1830"/>
              </a:lnSpc>
            </a:pP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amount:</a:t>
            </a:r>
            <a:r>
              <a:rPr dirty="0" sz="1600" spc="-3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The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amount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of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the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transaction.</a:t>
            </a:r>
            <a:endParaRPr sz="1600">
              <a:latin typeface="Arial"/>
              <a:cs typeface="Arial"/>
            </a:endParaRPr>
          </a:p>
          <a:p>
            <a:pPr marL="12700" marR="106045">
              <a:lnSpc>
                <a:spcPts val="1900"/>
              </a:lnSpc>
              <a:spcBef>
                <a:spcPts val="70"/>
              </a:spcBef>
            </a:pP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nameOrig:</a:t>
            </a:r>
            <a:r>
              <a:rPr dirty="0" sz="1600" spc="-5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The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ID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of</a:t>
            </a:r>
            <a:r>
              <a:rPr dirty="0" sz="1600" spc="-1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the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account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that</a:t>
            </a:r>
            <a:r>
              <a:rPr dirty="0" sz="1600" spc="-1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initiated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the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transaction.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oldbalanceOrg:</a:t>
            </a:r>
            <a:r>
              <a:rPr dirty="0" sz="1600" spc="-4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The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balance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in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the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origin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account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before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 spc="-25">
                <a:solidFill>
                  <a:srgbClr val="374151"/>
                </a:solidFill>
                <a:latin typeface="Arial"/>
                <a:cs typeface="Arial"/>
              </a:rPr>
              <a:t>the 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transaction.</a:t>
            </a:r>
            <a:endParaRPr sz="1600">
              <a:latin typeface="Arial"/>
              <a:cs typeface="Arial"/>
            </a:endParaRPr>
          </a:p>
          <a:p>
            <a:pPr marL="12700" marR="275590">
              <a:lnSpc>
                <a:spcPts val="1900"/>
              </a:lnSpc>
            </a:pP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newbalanceOrig:</a:t>
            </a:r>
            <a:r>
              <a:rPr dirty="0" sz="1600" spc="-4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The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balance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in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the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origin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account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after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 spc="-25">
                <a:solidFill>
                  <a:srgbClr val="374151"/>
                </a:solidFill>
                <a:latin typeface="Arial"/>
                <a:cs typeface="Arial"/>
              </a:rPr>
              <a:t>the 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transaction.</a:t>
            </a:r>
            <a:endParaRPr sz="1600">
              <a:latin typeface="Arial"/>
              <a:cs typeface="Arial"/>
            </a:endParaRPr>
          </a:p>
          <a:p>
            <a:pPr algn="just" marL="12700" marR="5080">
              <a:lnSpc>
                <a:spcPts val="1900"/>
              </a:lnSpc>
            </a:pP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nameDest:</a:t>
            </a:r>
            <a:r>
              <a:rPr dirty="0" sz="1600" spc="-5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The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ID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of</a:t>
            </a:r>
            <a:r>
              <a:rPr dirty="0" sz="1600" spc="-1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the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account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that</a:t>
            </a:r>
            <a:r>
              <a:rPr dirty="0" sz="1600" spc="-1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received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the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transaction.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oldbalanceDest:</a:t>
            </a:r>
            <a:r>
              <a:rPr dirty="0" sz="1600" spc="-4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The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balance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in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the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destination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account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before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the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transaction.</a:t>
            </a:r>
            <a:endParaRPr sz="1600">
              <a:latin typeface="Arial"/>
              <a:cs typeface="Arial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847000" y="7449066"/>
            <a:ext cx="97155" cy="7518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1910"/>
              </a:lnSpc>
              <a:spcBef>
                <a:spcPts val="100"/>
              </a:spcBef>
            </a:pP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•</a:t>
            </a:r>
            <a:endParaRPr sz="1600">
              <a:latin typeface="Arial"/>
              <a:cs typeface="Arial"/>
            </a:endParaRPr>
          </a:p>
          <a:p>
            <a:pPr marL="12700">
              <a:lnSpc>
                <a:spcPts val="1900"/>
              </a:lnSpc>
            </a:pP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•</a:t>
            </a:r>
            <a:endParaRPr sz="1600">
              <a:latin typeface="Arial"/>
              <a:cs typeface="Arial"/>
            </a:endParaRPr>
          </a:p>
          <a:p>
            <a:pPr marL="12700">
              <a:lnSpc>
                <a:spcPts val="1910"/>
              </a:lnSpc>
            </a:pP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•</a:t>
            </a:r>
            <a:endParaRPr sz="1600">
              <a:latin typeface="Arial"/>
              <a:cs typeface="Arial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847000" y="8414266"/>
            <a:ext cx="97155" cy="2692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•</a:t>
            </a:r>
            <a:endParaRPr sz="1600">
              <a:latin typeface="Arial"/>
              <a:cs typeface="Arial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847000" y="8896865"/>
            <a:ext cx="97155" cy="5105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1910"/>
              </a:lnSpc>
              <a:spcBef>
                <a:spcPts val="100"/>
              </a:spcBef>
            </a:pP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•</a:t>
            </a:r>
            <a:endParaRPr sz="1600">
              <a:latin typeface="Arial"/>
              <a:cs typeface="Arial"/>
            </a:endParaRPr>
          </a:p>
          <a:p>
            <a:pPr marL="12700">
              <a:lnSpc>
                <a:spcPts val="1910"/>
              </a:lnSpc>
            </a:pP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•</a:t>
            </a:r>
            <a:endParaRPr sz="1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698668"/>
            <a:ext cx="6125210" cy="56159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1600" spc="-1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Conclusion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50">
              <a:latin typeface="Arial"/>
              <a:cs typeface="Arial"/>
            </a:endParaRPr>
          </a:p>
          <a:p>
            <a:pPr marL="12700" marR="508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conclusion,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project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aimed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develop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machine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learning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predicting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payment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financial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transactions.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dataset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was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explored,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visualized,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preprocessed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prepare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for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training.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Various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machine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learning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algorithms,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including </a:t>
            </a:r>
            <a:r>
              <a:rPr dirty="0" sz="1600">
                <a:latin typeface="Arial"/>
                <a:cs typeface="Arial"/>
              </a:rPr>
              <a:t>Decision</a:t>
            </a:r>
            <a:r>
              <a:rPr dirty="0" sz="1600" spc="-5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Tree,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Random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Forest,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Logistic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Regression,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K-Nearest </a:t>
            </a:r>
            <a:r>
              <a:rPr dirty="0" sz="1600">
                <a:latin typeface="Arial"/>
                <a:cs typeface="Arial"/>
              </a:rPr>
              <a:t>Neighbors,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were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utilized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build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 </a:t>
            </a:r>
            <a:r>
              <a:rPr dirty="0" sz="1600" spc="-10">
                <a:latin typeface="Arial"/>
                <a:cs typeface="Arial"/>
              </a:rPr>
              <a:t>models.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508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were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evaluated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using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accuracy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classification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report </a:t>
            </a:r>
            <a:r>
              <a:rPr dirty="0" sz="1600">
                <a:latin typeface="Arial"/>
                <a:cs typeface="Arial"/>
              </a:rPr>
              <a:t>metrics,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their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performance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was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visualized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confusion </a:t>
            </a:r>
            <a:r>
              <a:rPr dirty="0" sz="1600">
                <a:latin typeface="Arial"/>
                <a:cs typeface="Arial"/>
              </a:rPr>
              <a:t>matrices.</a:t>
            </a:r>
            <a:r>
              <a:rPr dirty="0" sz="1600" spc="-10">
                <a:latin typeface="Arial"/>
                <a:cs typeface="Arial"/>
              </a:rPr>
              <a:t> Cross-</a:t>
            </a:r>
            <a:r>
              <a:rPr dirty="0" sz="1600">
                <a:latin typeface="Arial"/>
                <a:cs typeface="Arial"/>
              </a:rPr>
              <a:t>validation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was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performed 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assess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 </a:t>
            </a:r>
            <a:r>
              <a:rPr dirty="0" sz="1600" spc="-10">
                <a:latin typeface="Arial"/>
                <a:cs typeface="Arial"/>
              </a:rPr>
              <a:t>robustness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models.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results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showed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that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[0.8763066972668836]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and </a:t>
            </a:r>
            <a:r>
              <a:rPr dirty="0" sz="1600" b="1">
                <a:latin typeface="Arial"/>
                <a:cs typeface="Arial"/>
              </a:rPr>
              <a:t>[0.8720556411470802]</a:t>
            </a:r>
            <a:r>
              <a:rPr dirty="0" sz="1600" spc="-45" b="1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Decision</a:t>
            </a:r>
            <a:r>
              <a:rPr dirty="0" sz="1600" spc="-5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Tree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Random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Forest </a:t>
            </a:r>
            <a:r>
              <a:rPr dirty="0" sz="1600">
                <a:latin typeface="Arial"/>
                <a:cs typeface="Arial"/>
              </a:rPr>
              <a:t>models,</a:t>
            </a:r>
            <a:r>
              <a:rPr dirty="0" sz="1600" spc="-10">
                <a:latin typeface="Arial"/>
                <a:cs typeface="Arial"/>
              </a:rPr>
              <a:t> respectively.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16256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Overall,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developed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machine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learning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models</a:t>
            </a:r>
            <a:r>
              <a:rPr dirty="0" sz="1600" spc="-10">
                <a:latin typeface="Arial"/>
                <a:cs typeface="Arial"/>
              </a:rPr>
              <a:t> demonstrated </a:t>
            </a:r>
            <a:r>
              <a:rPr dirty="0" sz="1600">
                <a:latin typeface="Arial"/>
                <a:cs typeface="Arial"/>
              </a:rPr>
              <a:t>promising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performance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predicting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payment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be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assist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financial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institutions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detecting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preventing </a:t>
            </a:r>
            <a:r>
              <a:rPr dirty="0" sz="1600">
                <a:latin typeface="Arial"/>
                <a:cs typeface="Arial"/>
              </a:rPr>
              <a:t>fraudulent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transactions,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thereby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enhancing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security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protecting </a:t>
            </a:r>
            <a:r>
              <a:rPr dirty="0" sz="1600">
                <a:latin typeface="Arial"/>
                <a:cs typeface="Arial"/>
              </a:rPr>
              <a:t>customer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assets.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Further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optimizations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enhancements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be </a:t>
            </a:r>
            <a:r>
              <a:rPr dirty="0" sz="1600">
                <a:latin typeface="Arial"/>
                <a:cs typeface="Arial"/>
              </a:rPr>
              <a:t>explored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improve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performance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adaptability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real- </a:t>
            </a:r>
            <a:r>
              <a:rPr dirty="0" sz="1600">
                <a:latin typeface="Arial"/>
                <a:cs typeface="Arial"/>
              </a:rPr>
              <a:t>world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scenarios.</a:t>
            </a:r>
            <a:endParaRPr sz="1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698668"/>
            <a:ext cx="6133465" cy="8575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Future</a:t>
            </a:r>
            <a:r>
              <a:rPr dirty="0" u="sng" sz="1600" spc="-25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spc="-2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Work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50">
              <a:latin typeface="Arial"/>
              <a:cs typeface="Arial"/>
            </a:endParaRPr>
          </a:p>
          <a:p>
            <a:pPr marL="12700" marR="35560" indent="224790">
              <a:lnSpc>
                <a:spcPts val="1900"/>
              </a:lnSpc>
              <a:buAutoNum type="arabicPeriod"/>
              <a:tabLst>
                <a:tab pos="237490" algn="l"/>
              </a:tabLst>
            </a:pPr>
            <a:r>
              <a:rPr dirty="0" sz="1600" b="1">
                <a:latin typeface="Arial"/>
                <a:cs typeface="Arial"/>
              </a:rPr>
              <a:t>Feature</a:t>
            </a:r>
            <a:r>
              <a:rPr dirty="0" sz="1600" spc="-2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Engineering: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Explore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additional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features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engineering </a:t>
            </a:r>
            <a:r>
              <a:rPr dirty="0" sz="1600">
                <a:latin typeface="Arial"/>
                <a:cs typeface="Arial"/>
              </a:rPr>
              <a:t>techniques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enhance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model's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predictive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power.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Domain </a:t>
            </a:r>
            <a:r>
              <a:rPr dirty="0" sz="1600">
                <a:latin typeface="Arial"/>
                <a:cs typeface="Arial"/>
              </a:rPr>
              <a:t>knowledge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external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sources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leveraged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extract </a:t>
            </a:r>
            <a:r>
              <a:rPr dirty="0" sz="1600">
                <a:latin typeface="Arial"/>
                <a:cs typeface="Arial"/>
              </a:rPr>
              <a:t>more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meaningful</a:t>
            </a:r>
            <a:r>
              <a:rPr dirty="0" sz="1600" spc="-10">
                <a:latin typeface="Arial"/>
                <a:cs typeface="Arial"/>
              </a:rPr>
              <a:t> features.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Font typeface="Arial"/>
              <a:buAutoNum type="arabicPeriod"/>
            </a:pPr>
            <a:endParaRPr sz="1700">
              <a:latin typeface="Arial"/>
              <a:cs typeface="Arial"/>
            </a:endParaRPr>
          </a:p>
          <a:p>
            <a:pPr marL="12700" marR="182245" indent="224790">
              <a:lnSpc>
                <a:spcPts val="1900"/>
              </a:lnSpc>
              <a:buAutoNum type="arabicPeriod"/>
              <a:tabLst>
                <a:tab pos="237490" algn="l"/>
              </a:tabLst>
            </a:pPr>
            <a:r>
              <a:rPr dirty="0" sz="1600" b="1">
                <a:latin typeface="Arial"/>
                <a:cs typeface="Arial"/>
              </a:rPr>
              <a:t>Ensemble</a:t>
            </a:r>
            <a:r>
              <a:rPr dirty="0" sz="1600" spc="-2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Methods: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Investigate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ensemble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methods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such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as </a:t>
            </a:r>
            <a:r>
              <a:rPr dirty="0" sz="1600">
                <a:latin typeface="Arial"/>
                <a:cs typeface="Arial"/>
              </a:rPr>
              <a:t>stacking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boosting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combine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predictions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multiple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models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improve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overall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performance.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Font typeface="Arial"/>
              <a:buAutoNum type="arabicPeriod"/>
            </a:pPr>
            <a:endParaRPr sz="1700">
              <a:latin typeface="Arial"/>
              <a:cs typeface="Arial"/>
            </a:endParaRPr>
          </a:p>
          <a:p>
            <a:pPr marL="12700" marR="31115" indent="224790">
              <a:lnSpc>
                <a:spcPts val="1900"/>
              </a:lnSpc>
              <a:buAutoNum type="arabicPeriod"/>
              <a:tabLst>
                <a:tab pos="237490" algn="l"/>
              </a:tabLst>
            </a:pPr>
            <a:r>
              <a:rPr dirty="0" sz="1600" b="1">
                <a:latin typeface="Arial"/>
                <a:cs typeface="Arial"/>
              </a:rPr>
              <a:t>Hyperparameter</a:t>
            </a:r>
            <a:r>
              <a:rPr dirty="0" sz="1600" spc="-35" b="1">
                <a:latin typeface="Arial"/>
                <a:cs typeface="Arial"/>
              </a:rPr>
              <a:t> </a:t>
            </a:r>
            <a:r>
              <a:rPr dirty="0" sz="1600" spc="-10" b="1">
                <a:latin typeface="Arial"/>
                <a:cs typeface="Arial"/>
              </a:rPr>
              <a:t>Tuning</a:t>
            </a:r>
            <a:r>
              <a:rPr dirty="0" sz="1600" spc="-10">
                <a:latin typeface="Arial"/>
                <a:cs typeface="Arial"/>
              </a:rPr>
              <a:t>: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Perform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more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extensive </a:t>
            </a:r>
            <a:r>
              <a:rPr dirty="0" sz="1600">
                <a:latin typeface="Arial"/>
                <a:cs typeface="Arial"/>
              </a:rPr>
              <a:t>hyperparameter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tuning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process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optimize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model's</a:t>
            </a:r>
            <a:r>
              <a:rPr dirty="0" sz="1600" spc="-10">
                <a:latin typeface="Arial"/>
                <a:cs typeface="Arial"/>
              </a:rPr>
              <a:t> parameters, </a:t>
            </a:r>
            <a:r>
              <a:rPr dirty="0" sz="1600">
                <a:latin typeface="Arial"/>
                <a:cs typeface="Arial"/>
              </a:rPr>
              <a:t>leading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better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generalization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higher</a:t>
            </a:r>
            <a:r>
              <a:rPr dirty="0" sz="1600" spc="-10">
                <a:latin typeface="Arial"/>
                <a:cs typeface="Arial"/>
              </a:rPr>
              <a:t> accuracy.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Font typeface="Arial"/>
              <a:buAutoNum type="arabicPeriod"/>
            </a:pPr>
            <a:endParaRPr sz="1700">
              <a:latin typeface="Arial"/>
              <a:cs typeface="Arial"/>
            </a:endParaRPr>
          </a:p>
          <a:p>
            <a:pPr marL="12700" marR="262890" indent="224790">
              <a:lnSpc>
                <a:spcPts val="1900"/>
              </a:lnSpc>
              <a:buAutoNum type="arabicPeriod"/>
              <a:tabLst>
                <a:tab pos="237490" algn="l"/>
              </a:tabLst>
            </a:pPr>
            <a:r>
              <a:rPr dirty="0" sz="1600" b="1">
                <a:latin typeface="Arial"/>
                <a:cs typeface="Arial"/>
              </a:rPr>
              <a:t>Imbalanced</a:t>
            </a:r>
            <a:r>
              <a:rPr dirty="0" sz="1600" spc="-2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Data:</a:t>
            </a:r>
            <a:r>
              <a:rPr dirty="0" sz="1600" spc="-95" b="1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Address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issue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imbalanced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by </a:t>
            </a:r>
            <a:r>
              <a:rPr dirty="0" sz="1600">
                <a:latin typeface="Arial"/>
                <a:cs typeface="Arial"/>
              </a:rPr>
              <a:t>employing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techniques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such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oversampling,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undersampling,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or </a:t>
            </a:r>
            <a:r>
              <a:rPr dirty="0" sz="1600">
                <a:latin typeface="Arial"/>
                <a:cs typeface="Arial"/>
              </a:rPr>
              <a:t>using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advanced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algorithms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like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SMOTE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(Synthetic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Minority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Over- </a:t>
            </a:r>
            <a:r>
              <a:rPr dirty="0" sz="1600">
                <a:latin typeface="Arial"/>
                <a:cs typeface="Arial"/>
              </a:rPr>
              <a:t>sampling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Technique).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Font typeface="Arial"/>
              <a:buAutoNum type="arabicPeriod"/>
            </a:pPr>
            <a:endParaRPr sz="1700">
              <a:latin typeface="Arial"/>
              <a:cs typeface="Arial"/>
            </a:endParaRPr>
          </a:p>
          <a:p>
            <a:pPr marL="12700" marR="367665" indent="224790">
              <a:lnSpc>
                <a:spcPts val="1900"/>
              </a:lnSpc>
              <a:buAutoNum type="arabicPeriod"/>
              <a:tabLst>
                <a:tab pos="237490" algn="l"/>
              </a:tabLst>
            </a:pPr>
            <a:r>
              <a:rPr dirty="0" sz="1600" spc="-10" b="1">
                <a:latin typeface="Arial"/>
                <a:cs typeface="Arial"/>
              </a:rPr>
              <a:t>Real-</a:t>
            </a:r>
            <a:r>
              <a:rPr dirty="0" sz="1600" b="1">
                <a:latin typeface="Arial"/>
                <a:cs typeface="Arial"/>
              </a:rPr>
              <a:t>Time</a:t>
            </a:r>
            <a:r>
              <a:rPr dirty="0" sz="1600" spc="-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Implementation:</a:t>
            </a:r>
            <a:r>
              <a:rPr dirty="0" sz="1600" spc="-5" b="1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Deploy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 model in </a:t>
            </a:r>
            <a:r>
              <a:rPr dirty="0" sz="1600" spc="-10">
                <a:latin typeface="Arial"/>
                <a:cs typeface="Arial"/>
              </a:rPr>
              <a:t>real-</a:t>
            </a:r>
            <a:r>
              <a:rPr dirty="0" sz="1600">
                <a:latin typeface="Arial"/>
                <a:cs typeface="Arial"/>
              </a:rPr>
              <a:t>time </a:t>
            </a:r>
            <a:r>
              <a:rPr dirty="0" sz="1600" spc="-25">
                <a:latin typeface="Arial"/>
                <a:cs typeface="Arial"/>
              </a:rPr>
              <a:t>to </a:t>
            </a:r>
            <a:r>
              <a:rPr dirty="0" sz="1600">
                <a:latin typeface="Arial"/>
                <a:cs typeface="Arial"/>
              </a:rPr>
              <a:t>monitor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detect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occurs,</a:t>
            </a:r>
            <a:r>
              <a:rPr dirty="0" sz="1600" spc="-10">
                <a:latin typeface="Arial"/>
                <a:cs typeface="Arial"/>
              </a:rPr>
              <a:t> enabling </a:t>
            </a:r>
            <a:r>
              <a:rPr dirty="0" sz="1600">
                <a:latin typeface="Arial"/>
                <a:cs typeface="Arial"/>
              </a:rPr>
              <a:t>immediate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prevent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financial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losses.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Font typeface="Arial"/>
              <a:buAutoNum type="arabicPeriod"/>
            </a:pPr>
            <a:endParaRPr sz="1700">
              <a:latin typeface="Arial"/>
              <a:cs typeface="Arial"/>
            </a:endParaRPr>
          </a:p>
          <a:p>
            <a:pPr algn="just" marL="12700" marR="882650" indent="224790">
              <a:lnSpc>
                <a:spcPts val="1900"/>
              </a:lnSpc>
              <a:buAutoNum type="arabicPeriod"/>
              <a:tabLst>
                <a:tab pos="237490" algn="l"/>
              </a:tabLst>
            </a:pPr>
            <a:r>
              <a:rPr dirty="0" sz="1600" b="1">
                <a:latin typeface="Arial"/>
                <a:cs typeface="Arial"/>
              </a:rPr>
              <a:t>Explainability:</a:t>
            </a:r>
            <a:r>
              <a:rPr dirty="0" sz="1600" spc="-40" b="1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Investigate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interpretability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techniques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to </a:t>
            </a:r>
            <a:r>
              <a:rPr dirty="0" sz="1600">
                <a:latin typeface="Arial"/>
                <a:cs typeface="Arial"/>
              </a:rPr>
              <a:t>understand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how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makes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predictions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provide </a:t>
            </a:r>
            <a:r>
              <a:rPr dirty="0" sz="1600">
                <a:latin typeface="Arial"/>
                <a:cs typeface="Arial"/>
              </a:rPr>
              <a:t>explanations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stakeholders.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Font typeface="Arial"/>
              <a:buAutoNum type="arabicPeriod"/>
            </a:pPr>
            <a:endParaRPr sz="1700">
              <a:latin typeface="Arial"/>
              <a:cs typeface="Arial"/>
            </a:endParaRPr>
          </a:p>
          <a:p>
            <a:pPr marL="12700" marR="5080" indent="224790">
              <a:lnSpc>
                <a:spcPts val="1900"/>
              </a:lnSpc>
              <a:buAutoNum type="arabicPeriod"/>
              <a:tabLst>
                <a:tab pos="237490" algn="l"/>
              </a:tabLst>
            </a:pPr>
            <a:r>
              <a:rPr dirty="0" sz="1600" b="1">
                <a:latin typeface="Arial"/>
                <a:cs typeface="Arial"/>
              </a:rPr>
              <a:t>Model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Updates: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Continuously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update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retrain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0">
                <a:latin typeface="Arial"/>
                <a:cs typeface="Arial"/>
              </a:rPr>
              <a:t>with </a:t>
            </a:r>
            <a:r>
              <a:rPr dirty="0" sz="1600">
                <a:latin typeface="Arial"/>
                <a:cs typeface="Arial"/>
              </a:rPr>
              <a:t>new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ensure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effectiveness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against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evolving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10">
                <a:latin typeface="Arial"/>
                <a:cs typeface="Arial"/>
              </a:rPr>
              <a:t> patterns.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11430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By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focusing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these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future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work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aspects,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payment</a:t>
            </a:r>
            <a:r>
              <a:rPr dirty="0" sz="1600" spc="-10">
                <a:latin typeface="Arial"/>
                <a:cs typeface="Arial"/>
              </a:rPr>
              <a:t> fraud </a:t>
            </a:r>
            <a:r>
              <a:rPr dirty="0" sz="1600">
                <a:latin typeface="Arial"/>
                <a:cs typeface="Arial"/>
              </a:rPr>
              <a:t>prediction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enhanced,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providing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more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reliable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and </a:t>
            </a:r>
            <a:r>
              <a:rPr dirty="0" sz="1600">
                <a:latin typeface="Arial"/>
                <a:cs typeface="Arial"/>
              </a:rPr>
              <a:t>accurate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predictions,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ultimately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contributing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safer</a:t>
            </a:r>
            <a:r>
              <a:rPr dirty="0" sz="1600" spc="-10">
                <a:latin typeface="Arial"/>
                <a:cs typeface="Arial"/>
              </a:rPr>
              <a:t> financial ecosystem.</a:t>
            </a:r>
            <a:endParaRPr sz="1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698668"/>
            <a:ext cx="6136005" cy="63525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My</a:t>
            </a:r>
            <a:r>
              <a:rPr dirty="0" u="sng" sz="1600" spc="-1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Journey</a:t>
            </a:r>
            <a:r>
              <a:rPr dirty="0" u="sng" sz="1600" spc="-5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at</a:t>
            </a:r>
            <a:r>
              <a:rPr dirty="0" u="sng" sz="1600" spc="-1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Pickl.AI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50">
              <a:latin typeface="Arial"/>
              <a:cs typeface="Arial"/>
            </a:endParaRPr>
          </a:p>
          <a:p>
            <a:pPr marL="12700" marR="106045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During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internship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Pickl.AI,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had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opportunity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participate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comprehensive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internship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course.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course</a:t>
            </a:r>
            <a:r>
              <a:rPr dirty="0" sz="1600" spc="-10">
                <a:latin typeface="Arial"/>
                <a:cs typeface="Arial"/>
              </a:rPr>
              <a:t> covered </a:t>
            </a:r>
            <a:r>
              <a:rPr dirty="0" sz="1600">
                <a:latin typeface="Arial"/>
                <a:cs typeface="Arial"/>
              </a:rPr>
              <a:t>essential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topics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such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mindset,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Python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programming, </a:t>
            </a:r>
            <a:r>
              <a:rPr dirty="0" sz="1600">
                <a:latin typeface="Arial"/>
                <a:cs typeface="Arial"/>
              </a:rPr>
              <a:t>machine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learning,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statistics,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visualization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with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 spc="-20">
                <a:latin typeface="Arial"/>
                <a:cs typeface="Arial"/>
              </a:rPr>
              <a:t>Tableau,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and </a:t>
            </a:r>
            <a:r>
              <a:rPr dirty="0" sz="1600">
                <a:latin typeface="Arial"/>
                <a:cs typeface="Arial"/>
              </a:rPr>
              <a:t>SQL</a:t>
            </a:r>
            <a:r>
              <a:rPr dirty="0" sz="1600" spc="-8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database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management.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These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foundational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skills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laid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groundwork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science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journey.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14351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Throughout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internship,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had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weekly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sessions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monitor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our </a:t>
            </a:r>
            <a:r>
              <a:rPr dirty="0" sz="1600">
                <a:latin typeface="Arial"/>
                <a:cs typeface="Arial"/>
              </a:rPr>
              <a:t>progress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provide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feedback.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These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sessions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were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instrumental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keeping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track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 ensuring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that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were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grasping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concepts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effectively.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5080">
              <a:lnSpc>
                <a:spcPts val="1900"/>
              </a:lnSpc>
            </a:pPr>
            <a:r>
              <a:rPr dirty="0" sz="1600" spc="-10">
                <a:latin typeface="Arial"/>
                <a:cs typeface="Arial"/>
              </a:rPr>
              <a:t>Additionally, </a:t>
            </a:r>
            <a:r>
              <a:rPr dirty="0" sz="1600">
                <a:latin typeface="Arial"/>
                <a:cs typeface="Arial"/>
              </a:rPr>
              <a:t>we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had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access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doubt</a:t>
            </a:r>
            <a:r>
              <a:rPr dirty="0" sz="1600" spc="-10">
                <a:latin typeface="Arial"/>
                <a:cs typeface="Arial"/>
              </a:rPr>
              <a:t> tracker, </a:t>
            </a:r>
            <a:r>
              <a:rPr dirty="0" sz="1600">
                <a:latin typeface="Arial"/>
                <a:cs typeface="Arial"/>
              </a:rPr>
              <a:t>which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allowed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to </a:t>
            </a:r>
            <a:r>
              <a:rPr dirty="0" sz="1600">
                <a:latin typeface="Arial"/>
                <a:cs typeface="Arial"/>
              </a:rPr>
              <a:t>ask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questions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seek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clarification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challenging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topics.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doubt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tracker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was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valuable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resource,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enabling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receive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timely </a:t>
            </a:r>
            <a:r>
              <a:rPr dirty="0" sz="1600">
                <a:latin typeface="Arial"/>
                <a:cs typeface="Arial"/>
              </a:rPr>
              <a:t>responses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deepen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our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understanding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complex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concepts.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508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Overall,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internship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course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provided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structured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supportive </a:t>
            </a:r>
            <a:r>
              <a:rPr dirty="0" sz="1600">
                <a:latin typeface="Arial"/>
                <a:cs typeface="Arial"/>
              </a:rPr>
              <a:t>learning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environment,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fostering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both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theoretical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knowledge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and </a:t>
            </a:r>
            <a:r>
              <a:rPr dirty="0" sz="1600">
                <a:latin typeface="Arial"/>
                <a:cs typeface="Arial"/>
              </a:rPr>
              <a:t>practical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skills.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played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crucial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role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preparing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project </a:t>
            </a:r>
            <a:r>
              <a:rPr dirty="0" sz="1600">
                <a:latin typeface="Arial"/>
                <a:cs typeface="Arial"/>
              </a:rPr>
              <a:t>at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 equipped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with 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tools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needed 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succeed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data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science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field.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am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grateful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well-structured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curriculum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continuous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support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from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Pickl.AI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team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throughout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my </a:t>
            </a:r>
            <a:r>
              <a:rPr dirty="0" sz="1600" spc="-10">
                <a:latin typeface="Arial"/>
                <a:cs typeface="Arial"/>
              </a:rPr>
              <a:t>journey.</a:t>
            </a:r>
            <a:endParaRPr sz="1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847000" y="692665"/>
            <a:ext cx="97155" cy="2692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•</a:t>
            </a:r>
            <a:endParaRPr sz="1600">
              <a:latin typeface="Arial"/>
              <a:cs typeface="Arial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1164500" y="698668"/>
            <a:ext cx="5580380" cy="9931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5080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newbalanceDest:</a:t>
            </a:r>
            <a:r>
              <a:rPr dirty="0" sz="1600" spc="-4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The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balance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in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the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destination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account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after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the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transaction.</a:t>
            </a:r>
            <a:endParaRPr sz="1600">
              <a:latin typeface="Arial"/>
              <a:cs typeface="Arial"/>
            </a:endParaRPr>
          </a:p>
          <a:p>
            <a:pPr marL="12700" marR="374650">
              <a:lnSpc>
                <a:spcPts val="1900"/>
              </a:lnSpc>
            </a:pP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isFraud:</a:t>
            </a:r>
            <a:r>
              <a:rPr dirty="0" sz="1600" spc="-10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A</a:t>
            </a:r>
            <a:r>
              <a:rPr dirty="0" sz="1600" spc="-9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binary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flag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indicating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whether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the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transaction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 spc="-25">
                <a:solidFill>
                  <a:srgbClr val="374151"/>
                </a:solidFill>
                <a:latin typeface="Arial"/>
                <a:cs typeface="Arial"/>
              </a:rPr>
              <a:t>is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fraudulent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(1)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or</a:t>
            </a:r>
            <a:r>
              <a:rPr dirty="0" sz="1600" spc="-10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not</a:t>
            </a:r>
            <a:r>
              <a:rPr dirty="0" sz="1600" spc="-5">
                <a:solidFill>
                  <a:srgbClr val="374151"/>
                </a:solidFill>
                <a:latin typeface="Arial"/>
                <a:cs typeface="Arial"/>
              </a:rPr>
              <a:t> </a:t>
            </a:r>
            <a:r>
              <a:rPr dirty="0" sz="1600" spc="-20">
                <a:solidFill>
                  <a:srgbClr val="374151"/>
                </a:solidFill>
                <a:latin typeface="Arial"/>
                <a:cs typeface="Arial"/>
              </a:rPr>
              <a:t>(0).</a:t>
            </a:r>
            <a:endParaRPr sz="1600">
              <a:latin typeface="Arial"/>
              <a:cs typeface="Arial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847000" y="1175265"/>
            <a:ext cx="97155" cy="2692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>
                <a:solidFill>
                  <a:srgbClr val="374151"/>
                </a:solidFill>
                <a:latin typeface="Arial"/>
                <a:cs typeface="Arial"/>
              </a:rPr>
              <a:t>•</a:t>
            </a:r>
            <a:endParaRPr sz="1600">
              <a:latin typeface="Arial"/>
              <a:cs typeface="Arial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707300" y="1905168"/>
            <a:ext cx="6090285" cy="6543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Problem</a:t>
            </a:r>
            <a:r>
              <a:rPr dirty="0" u="sng" sz="1600" spc="-2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spc="-1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Statement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700">
              <a:latin typeface="Arial"/>
              <a:cs typeface="Arial"/>
            </a:endParaRPr>
          </a:p>
          <a:p>
            <a:pPr marL="12700" marR="13970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goal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project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build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 machine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learning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 </a:t>
            </a:r>
            <a:r>
              <a:rPr dirty="0" sz="1600" spc="-20">
                <a:latin typeface="Arial"/>
                <a:cs typeface="Arial"/>
              </a:rPr>
              <a:t>that </a:t>
            </a:r>
            <a:r>
              <a:rPr dirty="0" sz="1600">
                <a:latin typeface="Arial"/>
                <a:cs typeface="Arial"/>
              </a:rPr>
              <a:t>can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accurately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predict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payment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by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distinguishing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between </a:t>
            </a:r>
            <a:r>
              <a:rPr dirty="0" sz="1600">
                <a:latin typeface="Arial"/>
                <a:cs typeface="Arial"/>
              </a:rPr>
              <a:t>legitimate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fraudulent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based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their </a:t>
            </a:r>
            <a:r>
              <a:rPr dirty="0" sz="1600">
                <a:latin typeface="Arial"/>
                <a:cs typeface="Arial"/>
              </a:rPr>
              <a:t>characteristics,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such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amount,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type,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accounts </a:t>
            </a:r>
            <a:r>
              <a:rPr dirty="0" sz="1600">
                <a:latin typeface="Arial"/>
                <a:cs typeface="Arial"/>
              </a:rPr>
              <a:t>involved.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dataset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both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fraudulent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 non-</a:t>
            </a:r>
            <a:r>
              <a:rPr dirty="0" sz="1600" spc="-10">
                <a:latin typeface="Arial"/>
                <a:cs typeface="Arial"/>
              </a:rPr>
              <a:t>fraudulent </a:t>
            </a:r>
            <a:r>
              <a:rPr dirty="0" sz="1600">
                <a:latin typeface="Arial"/>
                <a:cs typeface="Arial"/>
              </a:rPr>
              <a:t>financial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transactions,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trained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achieve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0">
                <a:latin typeface="Arial"/>
                <a:cs typeface="Arial"/>
              </a:rPr>
              <a:t>high </a:t>
            </a:r>
            <a:r>
              <a:rPr dirty="0" sz="1600" spc="-10">
                <a:latin typeface="Arial"/>
                <a:cs typeface="Arial"/>
              </a:rPr>
              <a:t>accuracy,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which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financial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institutions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prevent </a:t>
            </a:r>
            <a:r>
              <a:rPr dirty="0" sz="1600">
                <a:latin typeface="Arial"/>
                <a:cs typeface="Arial"/>
              </a:rPr>
              <a:t>financial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losses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protect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their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customers'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assets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 </a:t>
            </a:r>
            <a:r>
              <a:rPr dirty="0" sz="1600" spc="-10">
                <a:latin typeface="Arial"/>
                <a:cs typeface="Arial"/>
              </a:rPr>
              <a:t>real-time.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6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dirty="0" u="sng" sz="1600" spc="-1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Methodology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700">
              <a:latin typeface="Arial"/>
              <a:cs typeface="Arial"/>
            </a:endParaRPr>
          </a:p>
          <a:p>
            <a:pPr marL="12700" marR="508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methodology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developing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payment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prediction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involves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several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steps.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First,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dataset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explored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to </a:t>
            </a:r>
            <a:r>
              <a:rPr dirty="0" sz="1600">
                <a:latin typeface="Arial"/>
                <a:cs typeface="Arial"/>
              </a:rPr>
              <a:t>understand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distribution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variables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detect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any</a:t>
            </a:r>
            <a:r>
              <a:rPr dirty="0" sz="1600" spc="-10">
                <a:latin typeface="Arial"/>
                <a:cs typeface="Arial"/>
              </a:rPr>
              <a:t> missing </a:t>
            </a:r>
            <a:r>
              <a:rPr dirty="0" sz="1600">
                <a:latin typeface="Arial"/>
                <a:cs typeface="Arial"/>
              </a:rPr>
              <a:t>values.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Then,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feature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engineering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performed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transform </a:t>
            </a:r>
            <a:r>
              <a:rPr dirty="0" sz="1600">
                <a:latin typeface="Arial"/>
                <a:cs typeface="Arial"/>
              </a:rPr>
              <a:t>categorical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variables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using </a:t>
            </a:r>
            <a:r>
              <a:rPr dirty="0" sz="1600" spc="-10">
                <a:latin typeface="Arial"/>
                <a:cs typeface="Arial"/>
              </a:rPr>
              <a:t>one-</a:t>
            </a:r>
            <a:r>
              <a:rPr dirty="0" sz="1600">
                <a:latin typeface="Arial"/>
                <a:cs typeface="Arial"/>
              </a:rPr>
              <a:t>hot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encoding 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remove </a:t>
            </a:r>
            <a:r>
              <a:rPr dirty="0" sz="1600" spc="-10">
                <a:latin typeface="Arial"/>
                <a:cs typeface="Arial"/>
              </a:rPr>
              <a:t>irrelevant </a:t>
            </a:r>
            <a:r>
              <a:rPr dirty="0" sz="1600">
                <a:latin typeface="Arial"/>
                <a:cs typeface="Arial"/>
              </a:rPr>
              <a:t>columns.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Next,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dataset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split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training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testing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sets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for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development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evaluation.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Various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machine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learning </a:t>
            </a:r>
            <a:r>
              <a:rPr dirty="0" sz="1600">
                <a:latin typeface="Arial"/>
                <a:cs typeface="Arial"/>
              </a:rPr>
              <a:t>algorithms,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such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Logistic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Regression,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Decision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Trees,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K-Nearest </a:t>
            </a:r>
            <a:r>
              <a:rPr dirty="0" sz="1600">
                <a:latin typeface="Arial"/>
                <a:cs typeface="Arial"/>
              </a:rPr>
              <a:t>Neighbours,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Random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Forests,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are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trained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evaluated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using </a:t>
            </a:r>
            <a:r>
              <a:rPr dirty="0" sz="1600">
                <a:latin typeface="Arial"/>
                <a:cs typeface="Arial"/>
              </a:rPr>
              <a:t>accuracy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recall as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evaluation metrics.</a:t>
            </a:r>
            <a:r>
              <a:rPr dirty="0" sz="1600" spc="-10">
                <a:latin typeface="Arial"/>
                <a:cs typeface="Arial"/>
              </a:rPr>
              <a:t> Cross-</a:t>
            </a:r>
            <a:r>
              <a:rPr dirty="0" sz="1600">
                <a:latin typeface="Arial"/>
                <a:cs typeface="Arial"/>
              </a:rPr>
              <a:t>validation </a:t>
            </a:r>
            <a:r>
              <a:rPr dirty="0" sz="1600" spc="-25">
                <a:latin typeface="Arial"/>
                <a:cs typeface="Arial"/>
              </a:rPr>
              <a:t>is </a:t>
            </a:r>
            <a:r>
              <a:rPr dirty="0" sz="1600">
                <a:latin typeface="Arial"/>
                <a:cs typeface="Arial"/>
              </a:rPr>
              <a:t>applied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 validation,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 </a:t>
            </a:r>
            <a:r>
              <a:rPr dirty="0" sz="1600" spc="-10">
                <a:latin typeface="Arial"/>
                <a:cs typeface="Arial"/>
              </a:rPr>
              <a:t>hyper-</a:t>
            </a:r>
            <a:r>
              <a:rPr dirty="0" sz="1600">
                <a:latin typeface="Arial"/>
                <a:cs typeface="Arial"/>
              </a:rPr>
              <a:t>parameter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tuning</a:t>
            </a:r>
            <a:r>
              <a:rPr dirty="0" sz="1600" spc="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is </a:t>
            </a:r>
            <a:r>
              <a:rPr dirty="0" sz="1600">
                <a:latin typeface="Arial"/>
                <a:cs typeface="Arial"/>
              </a:rPr>
              <a:t>performed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optimise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performance.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 </a:t>
            </a:r>
            <a:r>
              <a:rPr dirty="0" sz="1600" spc="-10">
                <a:latin typeface="Arial"/>
                <a:cs typeface="Arial"/>
              </a:rPr>
              <a:t>best-performing </a:t>
            </a:r>
            <a:r>
              <a:rPr dirty="0" sz="1600">
                <a:latin typeface="Arial"/>
                <a:cs typeface="Arial"/>
              </a:rPr>
              <a:t>model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then selected to predict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payment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 in </a:t>
            </a:r>
            <a:r>
              <a:rPr dirty="0" sz="1600" spc="-10">
                <a:latin typeface="Arial"/>
                <a:cs typeface="Arial"/>
              </a:rPr>
              <a:t>real-time.</a:t>
            </a:r>
            <a:endParaRPr sz="1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698668"/>
            <a:ext cx="1934210" cy="2692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Data</a:t>
            </a:r>
            <a:r>
              <a:rPr dirty="0" u="sng" sz="1600" spc="-5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spc="-1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Preprocessing</a:t>
            </a:r>
            <a:endParaRPr sz="1600">
              <a:latin typeface="Arial"/>
              <a:cs typeface="Arial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707300" y="2629068"/>
            <a:ext cx="6045200" cy="1729739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5080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data.head()</a:t>
            </a:r>
            <a:r>
              <a:rPr dirty="0" sz="1600" spc="-5" b="1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display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first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few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rows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DataFrame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stored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variable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data</a:t>
            </a:r>
            <a:r>
              <a:rPr dirty="0" sz="1600">
                <a:latin typeface="Arial"/>
                <a:cs typeface="Arial"/>
              </a:rPr>
              <a:t>.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calling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we </a:t>
            </a:r>
            <a:r>
              <a:rPr dirty="0" sz="1600">
                <a:latin typeface="Arial"/>
                <a:cs typeface="Arial"/>
              </a:rPr>
              <a:t>can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get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glimpse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quickly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inspect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its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structure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and </a:t>
            </a:r>
            <a:r>
              <a:rPr dirty="0" sz="1600" spc="-10">
                <a:latin typeface="Arial"/>
                <a:cs typeface="Arial"/>
              </a:rPr>
              <a:t>contents.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10668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When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applied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data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DataFrame,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data.head()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will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display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top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5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rows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DataFrame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by</a:t>
            </a:r>
            <a:r>
              <a:rPr dirty="0" sz="1600" spc="-10">
                <a:latin typeface="Arial"/>
                <a:cs typeface="Arial"/>
              </a:rPr>
              <a:t> default.</a:t>
            </a:r>
            <a:endParaRPr sz="1600">
              <a:latin typeface="Arial"/>
              <a:cs typeface="Arial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707300" y="5486567"/>
            <a:ext cx="6090920" cy="7518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5080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data.size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attribute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provides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total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number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elements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DataFrame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data</a:t>
            </a:r>
            <a:r>
              <a:rPr dirty="0" sz="1600">
                <a:latin typeface="Arial"/>
                <a:cs typeface="Arial"/>
              </a:rPr>
              <a:t>.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represents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total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number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cells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DataFrame,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including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both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rows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columns.</a:t>
            </a:r>
            <a:endParaRPr sz="1600">
              <a:latin typeface="Arial"/>
              <a:cs typeface="Arial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707300" y="7048667"/>
            <a:ext cx="6008370" cy="7518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5080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data.shape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attribute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returns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tuple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that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represents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dimensions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DataFrame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data</a:t>
            </a:r>
            <a:r>
              <a:rPr dirty="0" sz="1600">
                <a:latin typeface="Arial"/>
                <a:cs typeface="Arial"/>
              </a:rPr>
              <a:t>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tuple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contains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two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values: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number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rows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 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number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columns,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respectively.</a:t>
            </a:r>
            <a:endParaRPr sz="1600">
              <a:latin typeface="Arial"/>
              <a:cs typeface="Arial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707300" y="9106067"/>
            <a:ext cx="6011545" cy="7518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5080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data.values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attribute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returns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NumPy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array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representation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of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stored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DataFrame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data</a:t>
            </a:r>
            <a:r>
              <a:rPr dirty="0" sz="1600">
                <a:latin typeface="Arial"/>
                <a:cs typeface="Arial"/>
              </a:rPr>
              <a:t>.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Each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element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array </a:t>
            </a:r>
            <a:r>
              <a:rPr dirty="0" sz="1600">
                <a:latin typeface="Arial"/>
                <a:cs typeface="Arial"/>
              </a:rPr>
              <a:t>corresponds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value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DataFrame.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7" name="object 7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35275" y="1201017"/>
            <a:ext cx="6104746" cy="1286996"/>
          </a:xfrm>
          <a:prstGeom prst="rect">
            <a:avLst/>
          </a:prstGeom>
        </p:spPr>
      </p:pic>
      <p:pic>
        <p:nvPicPr>
          <p:cNvPr id="8" name="object 8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99453" y="4758229"/>
            <a:ext cx="6140473" cy="493911"/>
          </a:xfrm>
          <a:prstGeom prst="rect">
            <a:avLst/>
          </a:prstGeom>
        </p:spPr>
      </p:pic>
      <p:pic>
        <p:nvPicPr>
          <p:cNvPr id="9" name="object 9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52792" y="6449880"/>
            <a:ext cx="6087385" cy="332852"/>
          </a:xfrm>
          <a:prstGeom prst="rect">
            <a:avLst/>
          </a:prstGeom>
        </p:spPr>
      </p:pic>
      <p:pic>
        <p:nvPicPr>
          <p:cNvPr id="10" name="object 10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50136" y="8075224"/>
            <a:ext cx="6089789" cy="83129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2108368"/>
            <a:ext cx="5627370" cy="14884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>
                <a:latin typeface="Arial"/>
                <a:cs typeface="Arial"/>
              </a:rPr>
              <a:t>When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executed,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data.info()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displays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following</a:t>
            </a:r>
            <a:r>
              <a:rPr dirty="0" sz="1600" spc="-10">
                <a:latin typeface="Arial"/>
                <a:cs typeface="Arial"/>
              </a:rPr>
              <a:t> information: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700">
              <a:latin typeface="Arial"/>
              <a:cs typeface="Arial"/>
            </a:endParaRPr>
          </a:p>
          <a:p>
            <a:pPr marL="469265" indent="-316865">
              <a:lnSpc>
                <a:spcPts val="1910"/>
              </a:lnSpc>
              <a:buClr>
                <a:srgbClr val="374151"/>
              </a:buClr>
              <a:buAutoNum type="arabicPeriod"/>
              <a:tabLst>
                <a:tab pos="469265" algn="l"/>
              </a:tabLst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total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number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rows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columns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 </a:t>
            </a:r>
            <a:r>
              <a:rPr dirty="0" sz="1600" spc="-10">
                <a:latin typeface="Arial"/>
                <a:cs typeface="Arial"/>
              </a:rPr>
              <a:t>DataFrame.</a:t>
            </a:r>
            <a:endParaRPr sz="1600">
              <a:latin typeface="Arial"/>
              <a:cs typeface="Arial"/>
            </a:endParaRPr>
          </a:p>
          <a:p>
            <a:pPr marL="469265" indent="-316865">
              <a:lnSpc>
                <a:spcPts val="1900"/>
              </a:lnSpc>
              <a:buClr>
                <a:srgbClr val="374151"/>
              </a:buClr>
              <a:buAutoNum type="arabicPeriod"/>
              <a:tabLst>
                <a:tab pos="469265" algn="l"/>
              </a:tabLst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column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names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their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respective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types.</a:t>
            </a:r>
            <a:endParaRPr sz="1600">
              <a:latin typeface="Arial"/>
              <a:cs typeface="Arial"/>
            </a:endParaRPr>
          </a:p>
          <a:p>
            <a:pPr marL="469265" indent="-316865">
              <a:lnSpc>
                <a:spcPts val="1900"/>
              </a:lnSpc>
              <a:buClr>
                <a:srgbClr val="374151"/>
              </a:buClr>
              <a:buAutoNum type="arabicPeriod"/>
              <a:tabLst>
                <a:tab pos="469265" algn="l"/>
              </a:tabLst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count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non-</a:t>
            </a:r>
            <a:r>
              <a:rPr dirty="0" sz="1600">
                <a:latin typeface="Arial"/>
                <a:cs typeface="Arial"/>
              </a:rPr>
              <a:t>null</a:t>
            </a:r>
            <a:r>
              <a:rPr dirty="0" sz="1600" spc="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values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each</a:t>
            </a:r>
            <a:r>
              <a:rPr dirty="0" sz="1600" spc="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column.</a:t>
            </a:r>
            <a:endParaRPr sz="1600">
              <a:latin typeface="Arial"/>
              <a:cs typeface="Arial"/>
            </a:endParaRPr>
          </a:p>
          <a:p>
            <a:pPr marL="469265" indent="-316865">
              <a:lnSpc>
                <a:spcPts val="1910"/>
              </a:lnSpc>
              <a:buClr>
                <a:srgbClr val="374151"/>
              </a:buClr>
              <a:buAutoNum type="arabicPeriod"/>
              <a:tabLst>
                <a:tab pos="469265" algn="l"/>
              </a:tabLst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memory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usage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DataFrame.</a:t>
            </a:r>
            <a:endParaRPr sz="1600">
              <a:latin typeface="Arial"/>
              <a:cs typeface="Arial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707300" y="5816767"/>
            <a:ext cx="5864860" cy="1971039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5080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code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generates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summary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statistical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measures,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such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as </a:t>
            </a:r>
            <a:r>
              <a:rPr dirty="0" sz="1600">
                <a:latin typeface="Arial"/>
                <a:cs typeface="Arial"/>
              </a:rPr>
              <a:t>mean,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standard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deviation,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minimum,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maximum,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quartiles,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for </a:t>
            </a:r>
            <a:r>
              <a:rPr dirty="0" sz="1600">
                <a:latin typeface="Arial"/>
                <a:cs typeface="Arial"/>
              </a:rPr>
              <a:t>each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numerical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column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dataset.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converts</a:t>
            </a:r>
            <a:r>
              <a:rPr dirty="0" sz="1600" spc="-10">
                <a:latin typeface="Arial"/>
                <a:cs typeface="Arial"/>
              </a:rPr>
              <a:t> these </a:t>
            </a:r>
            <a:r>
              <a:rPr dirty="0" sz="1600">
                <a:latin typeface="Arial"/>
                <a:cs typeface="Arial"/>
              </a:rPr>
              <a:t>summary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values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integers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display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them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without</a:t>
            </a:r>
            <a:r>
              <a:rPr dirty="0" sz="1600" spc="-10">
                <a:latin typeface="Arial"/>
                <a:cs typeface="Arial"/>
              </a:rPr>
              <a:t> decimal </a:t>
            </a:r>
            <a:r>
              <a:rPr dirty="0" sz="1600">
                <a:latin typeface="Arial"/>
                <a:cs typeface="Arial"/>
              </a:rPr>
              <a:t>places,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providing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concise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readable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representation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data's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distribution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characteristics.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6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Data</a:t>
            </a:r>
            <a:r>
              <a:rPr dirty="0" u="sng" sz="1600" spc="-5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spc="-1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Cleaning</a:t>
            </a:r>
            <a:endParaRPr sz="1600">
              <a:latin typeface="Arial"/>
              <a:cs typeface="Arial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707300" y="9258468"/>
            <a:ext cx="6090285" cy="5105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5080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data.isnull().sum()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expression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used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calculate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number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missing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null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values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each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column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DataFrame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 b="1">
                <a:latin typeface="Arial"/>
                <a:cs typeface="Arial"/>
              </a:rPr>
              <a:t>data</a:t>
            </a:r>
            <a:r>
              <a:rPr dirty="0" sz="1600" spc="-10">
                <a:latin typeface="Arial"/>
                <a:cs typeface="Arial"/>
              </a:rPr>
              <a:t>.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0000" y="418987"/>
            <a:ext cx="6120176" cy="1533420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20000" y="4176972"/>
            <a:ext cx="6066779" cy="1506701"/>
          </a:xfrm>
          <a:prstGeom prst="rect">
            <a:avLst/>
          </a:prstGeom>
        </p:spPr>
      </p:pic>
      <p:pic>
        <p:nvPicPr>
          <p:cNvPr id="7" name="object 7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22249" y="7967416"/>
            <a:ext cx="6117894" cy="108111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1968668"/>
            <a:ext cx="5570855" cy="12471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5080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code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data.isna().sum()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calculates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number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missing </a:t>
            </a:r>
            <a:r>
              <a:rPr dirty="0" sz="1600">
                <a:latin typeface="Arial"/>
                <a:cs typeface="Arial"/>
              </a:rPr>
              <a:t>values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each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column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DataFrame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 b="1">
                <a:latin typeface="Arial"/>
                <a:cs typeface="Arial"/>
              </a:rPr>
              <a:t>data</a:t>
            </a:r>
            <a:r>
              <a:rPr dirty="0" sz="1600" spc="-10">
                <a:latin typeface="Arial"/>
                <a:cs typeface="Arial"/>
              </a:rPr>
              <a:t>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dirty="0" u="sng" sz="1600" spc="-10" b="1">
                <a:solidFill>
                  <a:srgbClr val="343541"/>
                </a:solidFill>
                <a:uFill>
                  <a:solidFill>
                    <a:srgbClr val="343541"/>
                  </a:solidFill>
                </a:uFill>
                <a:latin typeface="Arial"/>
                <a:cs typeface="Arial"/>
              </a:rPr>
              <a:t>VISUALIZATION</a:t>
            </a:r>
            <a:endParaRPr sz="1600">
              <a:latin typeface="Arial"/>
              <a:cs typeface="Arial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707300" y="6997867"/>
            <a:ext cx="6045835" cy="1717039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5080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code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above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creates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heatmap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visualize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missing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values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dataset.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`plt.figure()`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size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figure,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`plt.title()`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add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title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`sns.heatmap()`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to </a:t>
            </a:r>
            <a:r>
              <a:rPr dirty="0" sz="1600">
                <a:latin typeface="Arial"/>
                <a:cs typeface="Arial"/>
              </a:rPr>
              <a:t>display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missing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values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coloured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grid.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missing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values </a:t>
            </a:r>
            <a:r>
              <a:rPr dirty="0" sz="1600">
                <a:latin typeface="Arial"/>
                <a:cs typeface="Arial"/>
              </a:rPr>
              <a:t>are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represented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colour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specified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by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'plasma'</a:t>
            </a:r>
            <a:r>
              <a:rPr dirty="0" sz="1600" spc="-10">
                <a:latin typeface="Arial"/>
                <a:cs typeface="Arial"/>
              </a:rPr>
              <a:t> colormap,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`cbar=True`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adds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colour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bar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side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indicate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>
                <a:latin typeface="Arial"/>
                <a:cs typeface="Arial"/>
              </a:rPr>
              <a:t>colour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scale.</a:t>
            </a:r>
            <a:r>
              <a:rPr dirty="0" sz="1600" spc="-9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we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can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there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are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no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missing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values.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0000" y="719999"/>
            <a:ext cx="6119935" cy="1041003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19846" y="3835892"/>
            <a:ext cx="6120194" cy="300054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698668"/>
            <a:ext cx="2536825" cy="7645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Exploratory</a:t>
            </a:r>
            <a:r>
              <a:rPr dirty="0" u="sng" sz="1600" spc="-2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Data</a:t>
            </a:r>
            <a:r>
              <a:rPr dirty="0" u="sng" sz="1600" spc="-7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spc="-1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Analysis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dirty="0" u="sng" sz="160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Univariate</a:t>
            </a:r>
            <a:r>
              <a:rPr dirty="0" u="sng" sz="1600" spc="-8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600" spc="-10" b="1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Analysis</a:t>
            </a:r>
            <a:endParaRPr sz="1600">
              <a:latin typeface="Arial"/>
              <a:cs typeface="Arial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707300" y="5054767"/>
            <a:ext cx="6012180" cy="21996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38100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code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above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creates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count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visualize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distribution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of </a:t>
            </a:r>
            <a:r>
              <a:rPr dirty="0" sz="1600">
                <a:latin typeface="Arial"/>
                <a:cs typeface="Arial"/>
              </a:rPr>
              <a:t>online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types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dataset.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uses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</a:t>
            </a:r>
            <a:endParaRPr sz="1600">
              <a:latin typeface="Arial"/>
              <a:cs typeface="Arial"/>
            </a:endParaRPr>
          </a:p>
          <a:p>
            <a:pPr marL="12700" marR="30480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`sns.color_palette()`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specify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color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palette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as </a:t>
            </a:r>
            <a:r>
              <a:rPr dirty="0" sz="1600">
                <a:latin typeface="Arial"/>
                <a:cs typeface="Arial"/>
              </a:rPr>
              <a:t>"inferno".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`plt.figure()`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sets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size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and</a:t>
            </a:r>
            <a:endParaRPr sz="1600">
              <a:latin typeface="Arial"/>
              <a:cs typeface="Arial"/>
            </a:endParaRPr>
          </a:p>
          <a:p>
            <a:pPr marL="12700" marR="508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`sns.countplot()`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displays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count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each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type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 </a:t>
            </a:r>
            <a:r>
              <a:rPr dirty="0" sz="1600" spc="-10">
                <a:latin typeface="Arial"/>
                <a:cs typeface="Arial"/>
              </a:rPr>
              <a:t>x-</a:t>
            </a:r>
            <a:r>
              <a:rPr dirty="0" sz="1600">
                <a:latin typeface="Arial"/>
                <a:cs typeface="Arial"/>
              </a:rPr>
              <a:t>axis.</a:t>
            </a:r>
            <a:r>
              <a:rPr dirty="0" sz="1600" spc="-5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titled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"Distribution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Online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Types"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has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x-</a:t>
            </a:r>
            <a:r>
              <a:rPr dirty="0" sz="1600">
                <a:latin typeface="Arial"/>
                <a:cs typeface="Arial"/>
              </a:rPr>
              <a:t>axis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labeled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"Transaction</a:t>
            </a:r>
            <a:r>
              <a:rPr dirty="0" sz="1600" spc="-4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Type"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y-</a:t>
            </a:r>
            <a:r>
              <a:rPr dirty="0" sz="1600">
                <a:latin typeface="Arial"/>
                <a:cs typeface="Arial"/>
              </a:rPr>
              <a:t>axis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labeled </a:t>
            </a:r>
            <a:r>
              <a:rPr dirty="0" sz="1600">
                <a:latin typeface="Arial"/>
                <a:cs typeface="Arial"/>
              </a:rPr>
              <a:t>"Count".</a:t>
            </a:r>
            <a:r>
              <a:rPr dirty="0" sz="1600" spc="-5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x-</a:t>
            </a:r>
            <a:r>
              <a:rPr dirty="0" sz="1600">
                <a:latin typeface="Arial"/>
                <a:cs typeface="Arial"/>
              </a:rPr>
              <a:t>axis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labels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are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rotated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better</a:t>
            </a:r>
            <a:r>
              <a:rPr dirty="0" sz="1600" spc="-10">
                <a:latin typeface="Arial"/>
                <a:cs typeface="Arial"/>
              </a:rPr>
              <a:t> readability, </a:t>
            </a:r>
            <a:r>
              <a:rPr dirty="0" sz="1600" spc="-25">
                <a:latin typeface="Arial"/>
                <a:cs typeface="Arial"/>
              </a:rPr>
              <a:t>and </a:t>
            </a:r>
            <a:r>
              <a:rPr dirty="0" sz="1600">
                <a:latin typeface="Arial"/>
                <a:cs typeface="Arial"/>
              </a:rPr>
              <a:t>horizontal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grid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lines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are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added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clarity.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9846" y="1680517"/>
            <a:ext cx="6120091" cy="323151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707300" y="3886368"/>
            <a:ext cx="6089015" cy="293624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182880">
              <a:lnSpc>
                <a:spcPts val="1900"/>
              </a:lnSpc>
              <a:spcBef>
                <a:spcPts val="180"/>
              </a:spcBef>
            </a:pP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code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above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creates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pie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chart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to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visualize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percentage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of </a:t>
            </a:r>
            <a:r>
              <a:rPr dirty="0" sz="1600">
                <a:latin typeface="Arial"/>
                <a:cs typeface="Arial"/>
              </a:rPr>
              <a:t>fraudulent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dataset.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color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palette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is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to</a:t>
            </a:r>
            <a:endParaRPr sz="1600">
              <a:latin typeface="Arial"/>
              <a:cs typeface="Arial"/>
            </a:endParaRPr>
          </a:p>
          <a:p>
            <a:pPr marL="12700" marR="18161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`['#ff9999',</a:t>
            </a:r>
            <a:r>
              <a:rPr dirty="0" sz="1600" spc="-3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'#66b3ff']`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for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sections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pie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chart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representing </a:t>
            </a:r>
            <a:r>
              <a:rPr dirty="0" sz="1600">
                <a:latin typeface="Arial"/>
                <a:cs typeface="Arial"/>
              </a:rPr>
              <a:t>"Not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Fraudulent"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and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"Fraudulent"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transactions.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`plt.figure()` </a:t>
            </a:r>
            <a:r>
              <a:rPr dirty="0" sz="1600">
                <a:latin typeface="Arial"/>
                <a:cs typeface="Arial"/>
              </a:rPr>
              <a:t>function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sets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size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plot,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and</a:t>
            </a:r>
            <a:endParaRPr sz="1600">
              <a:latin typeface="Arial"/>
              <a:cs typeface="Arial"/>
            </a:endParaRPr>
          </a:p>
          <a:p>
            <a:pPr marL="12700">
              <a:lnSpc>
                <a:spcPts val="1830"/>
              </a:lnSpc>
            </a:pPr>
            <a:r>
              <a:rPr dirty="0" sz="1600">
                <a:latin typeface="Arial"/>
                <a:cs typeface="Arial"/>
              </a:rPr>
              <a:t>`data['isFraud'].value_counts().plot.pie()`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creates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pie</a:t>
            </a:r>
            <a:r>
              <a:rPr dirty="0" sz="1600" spc="-2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chart.</a:t>
            </a:r>
            <a:r>
              <a:rPr dirty="0" sz="1600" spc="-4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The</a:t>
            </a:r>
            <a:endParaRPr sz="1600">
              <a:latin typeface="Arial"/>
              <a:cs typeface="Arial"/>
            </a:endParaRPr>
          </a:p>
          <a:p>
            <a:pPr marL="12700" marR="427355">
              <a:lnSpc>
                <a:spcPts val="1900"/>
              </a:lnSpc>
              <a:spcBef>
                <a:spcPts val="70"/>
              </a:spcBef>
            </a:pPr>
            <a:r>
              <a:rPr dirty="0" sz="1600">
                <a:latin typeface="Arial"/>
                <a:cs typeface="Arial"/>
              </a:rPr>
              <a:t>`autopct='%1.1f%%'`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parameter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adds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percentage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labels</a:t>
            </a:r>
            <a:r>
              <a:rPr dirty="0" sz="1600" spc="-15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on </a:t>
            </a:r>
            <a:r>
              <a:rPr dirty="0" sz="1600">
                <a:latin typeface="Arial"/>
                <a:cs typeface="Arial"/>
              </a:rPr>
              <a:t>each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section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pie </a:t>
            </a:r>
            <a:r>
              <a:rPr dirty="0" sz="1600" spc="-10">
                <a:latin typeface="Arial"/>
                <a:cs typeface="Arial"/>
              </a:rPr>
              <a:t>chart.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700">
              <a:latin typeface="Arial"/>
              <a:cs typeface="Arial"/>
            </a:endParaRPr>
          </a:p>
          <a:p>
            <a:pPr marL="12700" marR="5080">
              <a:lnSpc>
                <a:spcPts val="1900"/>
              </a:lnSpc>
            </a:pPr>
            <a:r>
              <a:rPr dirty="0" sz="1600">
                <a:latin typeface="Arial"/>
                <a:cs typeface="Arial"/>
              </a:rPr>
              <a:t>This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chart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shows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that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most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of</a:t>
            </a:r>
            <a:r>
              <a:rPr dirty="0" sz="1600" spc="-1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the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online</a:t>
            </a:r>
            <a:r>
              <a:rPr dirty="0" sz="1600" spc="-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transactions</a:t>
            </a:r>
            <a:r>
              <a:rPr dirty="0" sz="1600" spc="-10">
                <a:latin typeface="Arial"/>
                <a:cs typeface="Arial"/>
              </a:rPr>
              <a:t> customers </a:t>
            </a:r>
            <a:r>
              <a:rPr dirty="0" sz="1600">
                <a:latin typeface="Arial"/>
                <a:cs typeface="Arial"/>
              </a:rPr>
              <a:t>does,</a:t>
            </a:r>
            <a:r>
              <a:rPr dirty="0" sz="1600" spc="-35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are</a:t>
            </a:r>
            <a:r>
              <a:rPr dirty="0" sz="1600" spc="-25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not</a:t>
            </a:r>
            <a:r>
              <a:rPr dirty="0" sz="1600" spc="-2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fraudulent.</a:t>
            </a:r>
            <a:r>
              <a:rPr dirty="0" sz="1600" spc="-2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So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about</a:t>
            </a:r>
            <a:r>
              <a:rPr dirty="0" sz="1600" spc="-2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11%</a:t>
            </a:r>
            <a:r>
              <a:rPr dirty="0" sz="1600" spc="-2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of</a:t>
            </a:r>
            <a:r>
              <a:rPr dirty="0" sz="1600" spc="-2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total</a:t>
            </a:r>
            <a:r>
              <a:rPr dirty="0" sz="1600" spc="-25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transactions</a:t>
            </a:r>
            <a:r>
              <a:rPr dirty="0" sz="1600" spc="-15" b="1">
                <a:latin typeface="Arial"/>
                <a:cs typeface="Arial"/>
              </a:rPr>
              <a:t> </a:t>
            </a:r>
            <a:r>
              <a:rPr dirty="0" sz="1600" spc="-25" b="1">
                <a:latin typeface="Arial"/>
                <a:cs typeface="Arial"/>
              </a:rPr>
              <a:t>are </a:t>
            </a:r>
            <a:r>
              <a:rPr dirty="0" sz="1600" spc="-10" b="1">
                <a:latin typeface="Arial"/>
                <a:cs typeface="Arial"/>
              </a:rPr>
              <a:t>Fraudulent.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2248" y="719999"/>
            <a:ext cx="6117964" cy="252578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 Fraud Det Report</dc:title>
  <dcterms:created xsi:type="dcterms:W3CDTF">2023-07-30T09:25:06Z</dcterms:created>
  <dcterms:modified xsi:type="dcterms:W3CDTF">2023-07-30T09:25:06Z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2023-07-30T00:00:00Z</vt:filetime>
  </property>
  <property fmtid="{D5CDD505-2E9C-101B-9397-08002B2CF9AE}" pid="3" name="Creator">
    <vt:lpwstr>Pages</vt:lpwstr>
  </property>
  <property fmtid="{D5CDD505-2E9C-101B-9397-08002B2CF9AE}" pid="4" name="LastSaved">
    <vt:filetime>2023-07-30T00:00:00Z</vt:filetime>
  </property>
  <property fmtid="{D5CDD505-2E9C-101B-9397-08002B2CF9AE}" pid="5" name="Producer">
    <vt:lpwstr>macOS Version 13.0.1 (Build 22A400) Quartz PDFContext</vt:lpwstr>
  </property>
</Properties>
</file>